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2" r:id="rId2"/>
    <p:sldMasterId id="2147483696" r:id="rId3"/>
    <p:sldMasterId id="214748370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4" r:id="rId6"/>
    <p:sldId id="272" r:id="rId7"/>
    <p:sldId id="275" r:id="rId8"/>
    <p:sldId id="258" r:id="rId9"/>
    <p:sldId id="259" r:id="rId10"/>
    <p:sldId id="260" r:id="rId11"/>
    <p:sldId id="277" r:id="rId12"/>
    <p:sldId id="262" r:id="rId13"/>
    <p:sldId id="279" r:id="rId14"/>
    <p:sldId id="264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D8A"/>
    <a:srgbClr val="0F4520"/>
    <a:srgbClr val="0C2216"/>
    <a:srgbClr val="273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86079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-560" y="-104"/>
      </p:cViewPr>
      <p:guideLst>
        <p:guide orient="horz" pos="4270"/>
        <p:guide pos="2882"/>
      </p:guideLst>
    </p:cSldViewPr>
  </p:slideViewPr>
  <p:outlineViewPr>
    <p:cViewPr>
      <p:scale>
        <a:sx n="33" d="100"/>
        <a:sy n="33" d="100"/>
      </p:scale>
      <p:origin x="0" y="6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B07E9-6C2D-834B-BA1B-0FD517659572}" type="datetimeFigureOut">
              <a:rPr lang="en-US" smtClean="0"/>
              <a:t>13/12/16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8FA9A-C40C-F247-9664-A1C51A38C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51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B6D8E-1F12-5142-A98A-1543DEAD3A83}" type="datetimeFigureOut">
              <a:rPr lang="en-US" smtClean="0"/>
              <a:t>13/12/16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E25B3-2642-104D-9AAF-89AC817E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4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myself! =)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E25B3-2642-104D-9AAF-89AC817E78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40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E25B3-2642-104D-9AAF-89AC817E78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19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E25B3-2642-104D-9AAF-89AC817E78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1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us will be busy</a:t>
            </a:r>
            <a:r>
              <a:rPr lang="en-US" baseline="0" dirty="0" smtClean="0"/>
              <a:t> planning for the family </a:t>
            </a:r>
            <a:r>
              <a:rPr lang="en-US" baseline="0" dirty="0" err="1" smtClean="0"/>
              <a:t>xmas</a:t>
            </a:r>
            <a:r>
              <a:rPr lang="en-US" baseline="0" dirty="0" smtClean="0"/>
              <a:t> meal</a:t>
            </a:r>
            <a:r>
              <a:rPr lang="mr-IN" baseline="0" dirty="0" smtClean="0"/>
              <a:t>…</a:t>
            </a:r>
            <a:r>
              <a:rPr lang="en-US" baseline="0" dirty="0" smtClean="0"/>
              <a:t> while others might be fantasizing about what they’ll be enjoying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TRY to link this directly to classification </a:t>
            </a:r>
          </a:p>
          <a:p>
            <a:endParaRPr lang="en-US" dirty="0" smtClean="0"/>
          </a:p>
          <a:p>
            <a:r>
              <a:rPr lang="en-US" dirty="0" smtClean="0"/>
              <a:t>These are pretty ambitious dishes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E25B3-2642-104D-9AAF-89AC817E78B4}" type="slidenum">
              <a:rPr lang="en-US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177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As we gradually decide on the festive menu another thing comes to mind </a:t>
            </a:r>
            <a:r>
              <a:rPr lang="mr-IN" baseline="0" dirty="0" smtClean="0"/>
              <a:t>–</a:t>
            </a:r>
            <a:r>
              <a:rPr lang="en-US" baseline="0" dirty="0" smtClean="0"/>
              <a:t> how might we juggle the various logistics &amp; many moving parts involved in putting together a festive meal for a group of people?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Indeed careful coordination is needed to minimize kitchen disasters</a:t>
            </a:r>
            <a:r>
              <a:rPr lang="mr-IN" baseline="0" dirty="0" smtClean="0"/>
              <a:t>…</a:t>
            </a:r>
            <a:r>
              <a:rPr lang="en-US" baseline="0" dirty="0" smtClean="0"/>
              <a:t>. 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TRY to link this directly to classification </a:t>
            </a:r>
          </a:p>
          <a:p>
            <a:endParaRPr lang="en-US" dirty="0" smtClean="0"/>
          </a:p>
          <a:p>
            <a:r>
              <a:rPr lang="en-US" dirty="0" smtClean="0"/>
              <a:t>These are pretty ambitious dishes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E25B3-2642-104D-9AAF-89AC817E78B4}" type="slidenum">
              <a:rPr lang="en-US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1776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to link this directly to classification </a:t>
            </a:r>
          </a:p>
          <a:p>
            <a:endParaRPr lang="en-US" dirty="0" smtClean="0"/>
          </a:p>
          <a:p>
            <a:r>
              <a:rPr lang="en-US" dirty="0" smtClean="0"/>
              <a:t>These are pretty ambitious dishes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E25B3-2642-104D-9AAF-89AC817E78B4}" type="slidenum">
              <a:rPr lang="en-US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177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How can we make</a:t>
            </a:r>
            <a:r>
              <a:rPr lang="en-US" sz="1200" baseline="0" dirty="0" smtClean="0"/>
              <a:t> </a:t>
            </a:r>
            <a:r>
              <a:rPr lang="en-US" sz="1200" dirty="0" smtClean="0"/>
              <a:t>multi-tasking easier? Having</a:t>
            </a:r>
            <a:r>
              <a:rPr lang="en-US" sz="1200" baseline="0" dirty="0" smtClean="0"/>
              <a:t> too many difficult recipes to work with might be too stress-inducing</a:t>
            </a:r>
            <a:r>
              <a:rPr lang="mr-IN" sz="1200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E25B3-2642-104D-9AAF-89AC817E78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14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(LDA)</a:t>
            </a:r>
          </a:p>
          <a:p>
            <a:endParaRPr lang="en-US" dirty="0" smtClean="0"/>
          </a:p>
          <a:p>
            <a:pPr lvl="0" rtl="0"/>
            <a:r>
              <a:rPr lang="en-US" dirty="0" smtClean="0"/>
              <a:t>Data acquisition + preprocessing:</a:t>
            </a:r>
          </a:p>
          <a:p>
            <a:pPr lvl="1" rtl="0"/>
            <a:r>
              <a:rPr lang="en-US" b="1" dirty="0" smtClean="0"/>
              <a:t>Scraped recipes </a:t>
            </a:r>
            <a:r>
              <a:rPr lang="en-US" dirty="0" smtClean="0"/>
              <a:t>from </a:t>
            </a:r>
            <a:r>
              <a:rPr lang="en-US" dirty="0" err="1" smtClean="0"/>
              <a:t>BBCgoodfood.co.uk</a:t>
            </a:r>
            <a:r>
              <a:rPr lang="en-US" dirty="0" smtClean="0"/>
              <a:t> </a:t>
            </a:r>
          </a:p>
          <a:p>
            <a:pPr lvl="1" rtl="0"/>
            <a:r>
              <a:rPr lang="en-US" b="1" i="1" dirty="0" smtClean="0"/>
              <a:t>NYT</a:t>
            </a:r>
            <a:r>
              <a:rPr lang="en-US" dirty="0" smtClean="0"/>
              <a:t>-</a:t>
            </a:r>
            <a:r>
              <a:rPr lang="en-US" b="1" dirty="0" err="1" smtClean="0"/>
              <a:t>CRF_recipe</a:t>
            </a:r>
            <a:r>
              <a:rPr lang="en-US" b="1" dirty="0" smtClean="0"/>
              <a:t>-phrase-tagger </a:t>
            </a:r>
            <a:r>
              <a:rPr lang="en-US" dirty="0" smtClean="0"/>
              <a:t>: helps tease out ‘</a:t>
            </a:r>
            <a:r>
              <a:rPr lang="en-US" b="1" i="1" dirty="0" smtClean="0"/>
              <a:t>ingredient</a:t>
            </a:r>
            <a:r>
              <a:rPr lang="en-US" dirty="0" smtClean="0"/>
              <a:t>’ terms &amp; exclude </a:t>
            </a:r>
            <a:r>
              <a:rPr lang="en-US" b="1" i="1" dirty="0" smtClean="0"/>
              <a:t>quantity</a:t>
            </a:r>
            <a:r>
              <a:rPr lang="en-US" dirty="0" smtClean="0"/>
              <a:t> /</a:t>
            </a:r>
            <a:r>
              <a:rPr lang="en-US" b="1" i="1" dirty="0" smtClean="0"/>
              <a:t>units</a:t>
            </a:r>
            <a:endParaRPr lang="en-US" dirty="0" smtClean="0"/>
          </a:p>
          <a:p>
            <a:pPr lvl="1" rtl="0"/>
            <a:r>
              <a:rPr lang="en-US" dirty="0" smtClean="0"/>
              <a:t>NLP Tokenization: creating word tokens for each recipe</a:t>
            </a:r>
          </a:p>
          <a:p>
            <a:pPr lvl="0" rtl="0"/>
            <a:r>
              <a:rPr lang="en-US" dirty="0" smtClean="0"/>
              <a:t>Topic Modeling &amp; Classification:</a:t>
            </a:r>
          </a:p>
          <a:p>
            <a:pPr lvl="1" rtl="0"/>
            <a:r>
              <a:rPr lang="en-US" dirty="0" smtClean="0"/>
              <a:t>“Topic-modeling” :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(LDA) -- LDA transformed matrices yield a dimensionality reduced word-association matrix</a:t>
            </a:r>
          </a:p>
          <a:p>
            <a:pPr lvl="2" rtl="0"/>
            <a:r>
              <a:rPr lang="en-US" dirty="0" smtClean="0"/>
              <a:t>Ingredients</a:t>
            </a:r>
          </a:p>
          <a:p>
            <a:pPr lvl="2" rtl="0"/>
            <a:r>
              <a:rPr lang="en-US" dirty="0" smtClean="0"/>
              <a:t>Instructions</a:t>
            </a:r>
          </a:p>
          <a:p>
            <a:pPr lvl="1" rtl="0"/>
            <a:r>
              <a:rPr lang="en-US" b="1" dirty="0" err="1" smtClean="0"/>
              <a:t>LDA_ing</a:t>
            </a:r>
            <a:r>
              <a:rPr lang="en-US" b="1" dirty="0" smtClean="0"/>
              <a:t> + </a:t>
            </a:r>
            <a:r>
              <a:rPr lang="en-US" b="1" dirty="0" err="1" smtClean="0"/>
              <a:t>LDA_instr</a:t>
            </a:r>
            <a:r>
              <a:rPr lang="en-US" b="1" dirty="0" smtClean="0"/>
              <a:t> + </a:t>
            </a:r>
            <a:r>
              <a:rPr lang="en-US" b="1" dirty="0" err="1" smtClean="0"/>
              <a:t>prep_time</a:t>
            </a:r>
            <a:r>
              <a:rPr lang="en-US" b="1" dirty="0" smtClean="0"/>
              <a:t> + </a:t>
            </a:r>
            <a:r>
              <a:rPr lang="en-US" b="1" dirty="0" err="1" smtClean="0"/>
              <a:t>cook_time</a:t>
            </a:r>
            <a:r>
              <a:rPr lang="en-US" b="1" dirty="0" smtClean="0"/>
              <a:t> + </a:t>
            </a:r>
            <a:r>
              <a:rPr lang="en-US" b="1" dirty="0" err="1" smtClean="0"/>
              <a:t>Ningred</a:t>
            </a:r>
            <a:r>
              <a:rPr lang="en-US" b="1" dirty="0" smtClean="0"/>
              <a:t>  </a:t>
            </a:r>
            <a:r>
              <a:rPr lang="en-US" b="1" dirty="0" smtClean="0">
                <a:sym typeface="Wingdings"/>
              </a:rPr>
              <a:t></a:t>
            </a:r>
            <a:r>
              <a:rPr lang="en-US" b="1" dirty="0" smtClean="0"/>
              <a:t> “difficulty” ??</a:t>
            </a:r>
            <a:endParaRPr lang="en-US" dirty="0" smtClean="0"/>
          </a:p>
          <a:p>
            <a:pPr lvl="0" rtl="0"/>
            <a:r>
              <a:rPr lang="en-US" dirty="0" smtClean="0"/>
              <a:t>Post-tagging extension:</a:t>
            </a:r>
          </a:p>
          <a:p>
            <a:pPr lvl="1" rtl="0"/>
            <a:r>
              <a:rPr lang="en-US" dirty="0" smtClean="0"/>
              <a:t>For a given recipe – what are other similar recipes &amp; what are their “difficulty” class?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is a generative probabilistic model for collections of discrete dataset such as text corpora. It is also a topic model that is used for discovering abstract topics from a collection of documents.</a:t>
            </a:r>
          </a:p>
          <a:p>
            <a:r>
              <a:rPr lang="en-US" dirty="0" smtClean="0"/>
              <a:t>The graphical model of LDA is a three-level Bayesian model: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scikit-learn.org</a:t>
            </a:r>
            <a:r>
              <a:rPr lang="en-US" dirty="0" smtClean="0"/>
              <a:t>/stable/modules/</a:t>
            </a:r>
            <a:r>
              <a:rPr lang="en-US" dirty="0" err="1" smtClean="0"/>
              <a:t>decomposition.html#latentdirichletallocation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E25B3-2642-104D-9AAF-89AC817E78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8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 recipe can be described by a prob. distr. of ingredient topics. — some of which will be stronger.</a:t>
            </a:r>
          </a:p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Recipes are represented as a combination of ingredient component strengths</a:t>
            </a:r>
          </a:p>
          <a:p>
            <a:endParaRPr lang="en-US" smtClean="0"/>
          </a:p>
          <a:p>
            <a:r>
              <a:rPr lang="en-US" smtClean="0"/>
              <a:t>LDA </a:t>
            </a:r>
            <a:r>
              <a:rPr lang="en-US" dirty="0" smtClean="0"/>
              <a:t>transformed matrices yield a dimensionality reduced ingredient token-association matrix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model components capture the word token associations in a probabilistic way --- some components highlight where recipes share similarities; </a:t>
            </a:r>
          </a:p>
          <a:p>
            <a:r>
              <a:rPr lang="en-US" baseline="0" dirty="0" smtClean="0"/>
              <a:t>sometimes a combination of many components are necessary to characterize certain types of dishes</a:t>
            </a:r>
            <a:r>
              <a:rPr lang="mr-IN" baseline="0" dirty="0" smtClean="0"/>
              <a:t>…</a:t>
            </a:r>
            <a:r>
              <a:rPr lang="en-US" baseline="0" dirty="0" smtClean="0"/>
              <a:t> e.g. mole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E25B3-2642-104D-9AAF-89AC817E78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13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</a:t>
            </a:r>
          </a:p>
          <a:p>
            <a:r>
              <a:rPr lang="en-US" dirty="0" smtClean="0"/>
              <a:t>Another way to visualize</a:t>
            </a:r>
            <a:r>
              <a:rPr lang="en-US" baseline="0" dirty="0" smtClean="0"/>
              <a:t> the topic </a:t>
            </a:r>
            <a:r>
              <a:rPr lang="en-US" baseline="0" dirty="0" err="1" smtClean="0"/>
              <a:t>modelling</a:t>
            </a:r>
            <a:r>
              <a:rPr lang="en-US" baseline="0" dirty="0" smtClean="0"/>
              <a:t> is shown here for the recipe instructions</a:t>
            </a:r>
          </a:p>
          <a:p>
            <a:r>
              <a:rPr lang="en-US" baseline="0" dirty="0" smtClean="0"/>
              <a:t>Some recipes are associated by being related to the equipment or type of cooking techniques e.g.  baking / or involve certain types of ingredients 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Try to time the description</a:t>
            </a:r>
            <a:r>
              <a:rPr lang="en-US" baseline="0" dirty="0" smtClean="0"/>
              <a:t> with the output of the </a:t>
            </a:r>
            <a:r>
              <a:rPr lang="en-US" baseline="0" dirty="0" err="1" smtClean="0"/>
              <a:t>pyLDAvis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E25B3-2642-104D-9AAF-89AC817E78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72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9213B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ROOM for further improvements</a:t>
            </a:r>
            <a:r>
              <a:rPr kumimoji="0" lang="mr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9213B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9213B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09213B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9213B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≈86% precision &amp; recall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	</a:t>
            </a:r>
            <a:r>
              <a:rPr lang="en-US" baseline="0" dirty="0" smtClean="0"/>
              <a:t>   </a:t>
            </a:r>
            <a:r>
              <a:rPr lang="mr-IN" dirty="0" smtClean="0"/>
              <a:t>precision    recall  f1-score   support</a:t>
            </a:r>
          </a:p>
          <a:p>
            <a:endParaRPr lang="mr-IN" dirty="0" smtClean="0"/>
          </a:p>
          <a:p>
            <a:r>
              <a:rPr lang="mr-IN" dirty="0" smtClean="0"/>
              <a:t>          0       0.86      </a:t>
            </a:r>
            <a:r>
              <a:rPr lang="en-US" dirty="0" smtClean="0"/>
              <a:t>*</a:t>
            </a:r>
            <a:r>
              <a:rPr lang="mr-IN" dirty="0" smtClean="0"/>
              <a:t>0.85      0.86       225</a:t>
            </a:r>
          </a:p>
          <a:p>
            <a:r>
              <a:rPr lang="mr-IN" dirty="0" smtClean="0"/>
              <a:t>          1       0.87      </a:t>
            </a:r>
            <a:r>
              <a:rPr lang="en-US" dirty="0" smtClean="0"/>
              <a:t>*</a:t>
            </a:r>
            <a:r>
              <a:rPr lang="mr-IN" dirty="0" smtClean="0"/>
              <a:t>0.87      0.87       255</a:t>
            </a:r>
          </a:p>
          <a:p>
            <a:endParaRPr lang="mr-IN" dirty="0" smtClean="0"/>
          </a:p>
          <a:p>
            <a:r>
              <a:rPr lang="mr-IN" dirty="0" smtClean="0"/>
              <a:t>avg / total       0.86      0.86      0.86       480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E25B3-2642-104D-9AAF-89AC817E78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4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DC42E-386C-0041-8258-270B4BECE0D8}" type="datetime1">
              <a:rPr lang="en-GB" smtClean="0"/>
              <a:t>13/12/16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6EA37-C094-BB47-ADF0-55ED0C82A577}" type="datetime1">
              <a:rPr lang="en-GB" smtClean="0"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A59-DB66-D049-8FF3-705D8830AF75}" type="datetime1">
              <a:rPr lang="en-GB" smtClean="0"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9E85-49FE-B347-B471-054BA0ABFF08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030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3395-B1F4-1B4C-8124-2D2E22E5B0EA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850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FF8C-CEB5-2448-8D36-A8A0386E0A7C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20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D0F4-3F0B-3D40-9E8C-4092BED12283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0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5588-AFBD-3041-A07D-46AD4833BC64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3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E491F-5624-1644-BC2E-5FAF0123A931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59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80CE-6D20-BC47-A7CD-127FC0F5C6FC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23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8665-1396-5542-8B25-54FB6133977B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8C48-6142-8244-9CC2-744ACD76253D}" type="datetime1">
              <a:rPr lang="en-GB" smtClean="0"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7A63-13DC-C44F-8B14-14D09A6589D1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857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5BD03-881A-FC40-808A-F93C6949B249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087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20DD-7563-0346-A852-BE4372DA468A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680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1505-840C-0542-905E-26944E236649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018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B2A41-08A0-2B4B-8D36-6DBE09D2009C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6452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3FD-EC5C-5C40-AA5F-04DAF34B6FD9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304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9995-927E-B949-A7AC-0FE7AC7B3C4E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511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508A-E835-444A-BDBE-46AC641C3C92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588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C70F-E2A4-8044-9987-77B5CADB9480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479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80D3-3837-CF48-9818-3B6C59882BD1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940A-9874-1B40-823A-C6EA05061DE5}" type="datetime1">
              <a:rPr lang="en-GB" smtClean="0"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F6330-A4EC-6948-8455-3D601CCD8993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688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E8F8-DA2F-E145-B6C1-CAC1628B4F31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283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C758-A2A5-3848-8DFC-E2307ADCE2D8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632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FC338-6002-014C-9B9F-2E7CDAF08F02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8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8B77-D5AE-7B4D-B708-6C1E69C49EF9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6867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B27C-D08B-EC4A-AF8B-255A3C93FAE2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33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ECE6-27AB-F045-8A00-0E77A607305F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684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037-CA70-084C-855D-396EBEFEDCBC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829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2BC2-B8AF-224F-858C-CF9A8A349F0D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09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4FC-E928-3E4C-8A94-F87BD6A9CD86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0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3380-839B-9E49-9185-632B6BAE4D49}" type="datetime1">
              <a:rPr lang="en-GB" smtClean="0"/>
              <a:t>13/12/16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2308-4DCA-354B-BEE7-57A078EA4E5D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138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95FB5-F708-0849-A545-1E004BB29F08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137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4DC9-A1B0-E64E-876E-9201E1F5B736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208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C68B7-B5A9-B249-90E2-D017EEBB89E1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272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385A-A1EA-4B49-A5D0-9C7C4EF36B33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94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8505-1A84-3A4B-92CF-55416EDC8C6C}" type="datetime1">
              <a:rPr lang="en-GB" smtClean="0"/>
              <a:t>13/12/16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BE00B-2D40-0548-B26D-B3680732906A}" type="datetime1">
              <a:rPr lang="en-GB" smtClean="0"/>
              <a:t>13/12/16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89758-A78C-EA40-8CC2-F82538BC0A0C}" type="datetime1">
              <a:rPr lang="en-GB" smtClean="0"/>
              <a:t>13/12/16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D586-2C92-744A-9DB6-A24D508089F7}" type="datetime1">
              <a:rPr lang="en-GB" smtClean="0"/>
              <a:t>13/12/16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5CE6-F4BE-2D49-9909-C907E4C77BBF}" type="datetime1">
              <a:rPr lang="en-GB" smtClean="0"/>
              <a:t>13/12/16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9C056A3-5627-5049-A96A-F4FB43CAA3A7}" type="datetime1">
              <a:rPr lang="en-GB" smtClean="0"/>
              <a:t>13/12/16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537EC80-3C9E-904C-8356-DD3438C361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C6209DC-AF43-9943-91E8-25C3EE3D9AAB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7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B90342C-BED8-F643-BD12-7C8C2A4C7A76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362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030C26D-1F2F-C241-BF9B-24D35BCCE123}" type="datetime1">
              <a:rPr lang="en-GB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13/12/16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537EC80-3C9E-904C-8356-DD3438C361F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836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38.png"/><Relationship Id="rId21" Type="http://schemas.microsoft.com/office/2007/relationships/hdphoto" Target="../media/hdphoto15.wdp"/><Relationship Id="rId22" Type="http://schemas.openxmlformats.org/officeDocument/2006/relationships/image" Target="../media/image39.jpeg"/><Relationship Id="rId23" Type="http://schemas.microsoft.com/office/2007/relationships/hdphoto" Target="../media/hdphoto16.wdp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2.png"/><Relationship Id="rId28" Type="http://schemas.microsoft.com/office/2007/relationships/hdphoto" Target="../media/hdphoto17.wdp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microsoft.com/office/2007/relationships/hdphoto" Target="../media/hdphoto12.wdp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microsoft.com/office/2007/relationships/hdphoto" Target="../media/hdphoto13.wdp"/><Relationship Id="rId18" Type="http://schemas.openxmlformats.org/officeDocument/2006/relationships/image" Target="../media/image37.png"/><Relationship Id="rId19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microsoft.com/office/2007/relationships/hdphoto" Target="../media/hdphoto10.wdp"/><Relationship Id="rId6" Type="http://schemas.openxmlformats.org/officeDocument/2006/relationships/image" Target="../media/image28.jpeg"/><Relationship Id="rId7" Type="http://schemas.microsoft.com/office/2007/relationships/hdphoto" Target="../media/hdphoto11.wdp"/><Relationship Id="rId8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bbcgoodfood.com/recipes/2774679/scallop-and-apple-salad-with-hazelnut-dressing" TargetMode="External"/><Relationship Id="rId12" Type="http://schemas.openxmlformats.org/officeDocument/2006/relationships/image" Target="../media/image14.jpeg"/><Relationship Id="rId13" Type="http://schemas.microsoft.com/office/2007/relationships/hdphoto" Target="../media/hdphoto5.wdp"/><Relationship Id="rId14" Type="http://schemas.openxmlformats.org/officeDocument/2006/relationships/hyperlink" Target="http://www.bbcgoodfood.com/recipes/beetroot-squash-wellingtons-kale-pesto" TargetMode="External"/><Relationship Id="rId15" Type="http://schemas.openxmlformats.org/officeDocument/2006/relationships/image" Target="../media/image15.jpeg"/><Relationship Id="rId16" Type="http://schemas.microsoft.com/office/2007/relationships/hdphoto" Target="../media/hdphoto6.wdp"/><Relationship Id="rId17" Type="http://schemas.openxmlformats.org/officeDocument/2006/relationships/hyperlink" Target="http://www.bbcgoodfood.com/recipes/goats-cheese-pear-candied-pecan-salad" TargetMode="External"/><Relationship Id="rId18" Type="http://schemas.openxmlformats.org/officeDocument/2006/relationships/image" Target="../media/image16.png"/><Relationship Id="rId19" Type="http://schemas.microsoft.com/office/2007/relationships/hdphoto" Target="../media/hdphoto7.wdp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hyperlink" Target="http://www.bbcgoodfood.com/recipes/dark-chocolate-coconut-passion-fruit-mousse-cake" TargetMode="External"/><Relationship Id="rId6" Type="http://schemas.openxmlformats.org/officeDocument/2006/relationships/image" Target="../media/image12.png"/><Relationship Id="rId7" Type="http://schemas.microsoft.com/office/2007/relationships/hdphoto" Target="../media/hdphoto3.wdp"/><Relationship Id="rId8" Type="http://schemas.openxmlformats.org/officeDocument/2006/relationships/hyperlink" Target="http://www.bbcgoodfood.com/recipes/chestnut-wild-mushroom-stuffed-three-bird-roast" TargetMode="External"/><Relationship Id="rId9" Type="http://schemas.openxmlformats.org/officeDocument/2006/relationships/image" Target="../media/image13.png"/><Relationship Id="rId10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17.jpeg"/><Relationship Id="rId6" Type="http://schemas.microsoft.com/office/2007/relationships/hdphoto" Target="../media/hdphoto8.wdp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7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78" b="68819" l="51719" r="87672"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7320" t="22710" r="7555" b="30112"/>
          <a:stretch/>
        </p:blipFill>
        <p:spPr>
          <a:xfrm>
            <a:off x="4968057" y="2151216"/>
            <a:ext cx="1843011" cy="272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M</a:t>
            </a:r>
            <a:r>
              <a:rPr lang="en-US" sz="6000" dirty="0" smtClean="0">
                <a:solidFill>
                  <a:schemeClr val="accent6"/>
                </a:solidFill>
              </a:rPr>
              <a:t>e</a:t>
            </a:r>
            <a:r>
              <a:rPr lang="en-US" sz="6000" dirty="0" smtClean="0">
                <a:solidFill>
                  <a:srgbClr val="0F4520"/>
                </a:solidFill>
              </a:rPr>
              <a:t>n</a:t>
            </a:r>
            <a:r>
              <a:rPr lang="en-US" sz="6000" dirty="0" smtClean="0">
                <a:solidFill>
                  <a:schemeClr val="accent3"/>
                </a:solidFill>
              </a:rPr>
              <a:t>u</a:t>
            </a:r>
            <a:r>
              <a:rPr lang="en-US" sz="6000" dirty="0" smtClean="0"/>
              <a:t> Helper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cap="small" dirty="0" smtClean="0">
                <a:solidFill>
                  <a:schemeClr val="accent6"/>
                </a:solidFill>
              </a:rPr>
              <a:t>May</a:t>
            </a:r>
            <a:r>
              <a:rPr lang="en-US" b="1" cap="small" dirty="0" smtClean="0">
                <a:solidFill>
                  <a:schemeClr val="accent2"/>
                </a:solidFill>
              </a:rPr>
              <a:t> </a:t>
            </a:r>
            <a:r>
              <a:rPr lang="en-US" b="1" cap="small" dirty="0" err="1" smtClean="0">
                <a:solidFill>
                  <a:schemeClr val="accent3"/>
                </a:solidFill>
              </a:rPr>
              <a:t>Merkle</a:t>
            </a:r>
            <a:r>
              <a:rPr lang="en-US" b="1" cap="small" dirty="0" smtClean="0">
                <a:solidFill>
                  <a:schemeClr val="accent5"/>
                </a:solidFill>
              </a:rPr>
              <a:t>-</a:t>
            </a:r>
            <a:r>
              <a:rPr lang="en-US" b="1" cap="small" dirty="0" smtClean="0">
                <a:solidFill>
                  <a:schemeClr val="accent1"/>
                </a:solidFill>
              </a:rPr>
              <a:t>Tan</a:t>
            </a:r>
            <a:r>
              <a:rPr lang="en-US" b="1" cap="small" dirty="0" smtClean="0">
                <a:solidFill>
                  <a:schemeClr val="accent5"/>
                </a:solidFill>
              </a:rPr>
              <a:t>, PhD</a:t>
            </a:r>
          </a:p>
          <a:p>
            <a:r>
              <a:rPr lang="en-US" sz="1600" cap="small" dirty="0" err="1" smtClean="0">
                <a:solidFill>
                  <a:schemeClr val="accent2"/>
                </a:solidFill>
              </a:rPr>
              <a:t>hengrumay@gmail.com</a:t>
            </a:r>
            <a:endParaRPr lang="en-US" sz="1600" cap="smal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20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Helper</a:t>
            </a:r>
            <a:r>
              <a:rPr lang="en-US" sz="4000" i="1" dirty="0" smtClean="0"/>
              <a:t/>
            </a:r>
            <a:br>
              <a:rPr lang="en-US" sz="4000" i="1" dirty="0" smtClean="0"/>
            </a:br>
            <a:endParaRPr lang="en-US" sz="4000" i="1" dirty="0"/>
          </a:p>
        </p:txBody>
      </p:sp>
      <p:pic>
        <p:nvPicPr>
          <p:cNvPr id="28" name="MenuHelper_v1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0825" y="1600200"/>
            <a:ext cx="6100763" cy="4525963"/>
          </a:xfrm>
        </p:spPr>
      </p:pic>
    </p:spTree>
    <p:extLst>
      <p:ext uri="{BB962C8B-B14F-4D97-AF65-F5344CB8AC3E}">
        <p14:creationId xmlns:p14="http://schemas.microsoft.com/office/powerpoint/2010/main" val="41252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1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/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Tag other recipe sites  and test recipe similarity suggestions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F4520"/>
                </a:solidFill>
              </a:rPr>
              <a:t>Collect users’ feedback to assess and update model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6"/>
                </a:solidFill>
              </a:rPr>
              <a:t>Personalized ‘learning’ tool</a:t>
            </a:r>
            <a:r>
              <a:rPr lang="en-US" dirty="0" smtClean="0">
                <a:solidFill>
                  <a:schemeClr val="accent6"/>
                </a:solidFill>
                <a:sym typeface="Wingdings"/>
              </a:rPr>
              <a:t>: tailoring your cooking adventure </a:t>
            </a:r>
            <a:r>
              <a:rPr lang="mr-IN" dirty="0" smtClean="0">
                <a:solidFill>
                  <a:schemeClr val="accent6"/>
                </a:solidFill>
                <a:sym typeface="Wingdings"/>
              </a:rPr>
              <a:t>–</a:t>
            </a:r>
            <a:r>
              <a:rPr lang="en-US" dirty="0" smtClean="0">
                <a:solidFill>
                  <a:schemeClr val="accent6"/>
                </a:solidFill>
                <a:sym typeface="Wingdings"/>
              </a:rPr>
              <a:t> where the model could be adapted with user’s experience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cap="small" dirty="0" smtClean="0">
                <a:solidFill>
                  <a:schemeClr val="accent6"/>
                </a:solidFill>
              </a:rPr>
              <a:t>May</a:t>
            </a:r>
            <a:r>
              <a:rPr lang="en-US" b="1" cap="small" dirty="0" smtClean="0">
                <a:solidFill>
                  <a:schemeClr val="accent2"/>
                </a:solidFill>
              </a:rPr>
              <a:t> </a:t>
            </a:r>
            <a:r>
              <a:rPr lang="en-US" b="1" cap="small" dirty="0" err="1">
                <a:solidFill>
                  <a:schemeClr val="accent3"/>
                </a:solidFill>
              </a:rPr>
              <a:t>Merkle</a:t>
            </a:r>
            <a:r>
              <a:rPr lang="en-US" b="1" cap="small" dirty="0">
                <a:solidFill>
                  <a:schemeClr val="accent5"/>
                </a:solidFill>
              </a:rPr>
              <a:t>-</a:t>
            </a:r>
            <a:r>
              <a:rPr lang="en-US" b="1" cap="small" dirty="0">
                <a:solidFill>
                  <a:schemeClr val="accent1"/>
                </a:solidFill>
              </a:rPr>
              <a:t>Tan</a:t>
            </a:r>
            <a:r>
              <a:rPr lang="en-US" b="1" cap="small" dirty="0">
                <a:solidFill>
                  <a:schemeClr val="accent5"/>
                </a:solidFill>
              </a:rPr>
              <a:t>, </a:t>
            </a:r>
            <a:r>
              <a:rPr lang="en-US" b="1" cap="small" dirty="0" smtClean="0">
                <a:solidFill>
                  <a:schemeClr val="accent5"/>
                </a:solidFill>
              </a:rPr>
              <a:t>PhD</a:t>
            </a:r>
            <a:endParaRPr lang="en-US" b="1" cap="small" dirty="0">
              <a:solidFill>
                <a:schemeClr val="accent5"/>
              </a:solidFill>
            </a:endParaRPr>
          </a:p>
          <a:p>
            <a:r>
              <a:rPr lang="en-US" sz="1600" cap="small" dirty="0" err="1" smtClean="0">
                <a:solidFill>
                  <a:schemeClr val="accent2"/>
                </a:solidFill>
              </a:rPr>
              <a:t>hengrumay@gmail.com</a:t>
            </a:r>
            <a:endParaRPr lang="en-US" sz="1600" cap="small" dirty="0" smtClean="0">
              <a:solidFill>
                <a:schemeClr val="accent2"/>
              </a:solidFill>
            </a:endParaRPr>
          </a:p>
          <a:p>
            <a:r>
              <a:rPr lang="en-US" sz="1400" cap="small" dirty="0" err="1" smtClean="0">
                <a:solidFill>
                  <a:schemeClr val="accent2"/>
                </a:solidFill>
              </a:rPr>
              <a:t>github.com</a:t>
            </a:r>
            <a:r>
              <a:rPr lang="en-US" sz="1400" cap="small" dirty="0">
                <a:solidFill>
                  <a:schemeClr val="accent2"/>
                </a:solidFill>
              </a:rPr>
              <a:t>/</a:t>
            </a:r>
            <a:r>
              <a:rPr lang="en-US" sz="1400" b="1" cap="small" dirty="0" err="1" smtClean="0">
                <a:solidFill>
                  <a:schemeClr val="accent2"/>
                </a:solidFill>
              </a:rPr>
              <a:t>hengrumay</a:t>
            </a:r>
            <a:endParaRPr lang="en-US" sz="1400" b="1" cap="small" dirty="0">
              <a:solidFill>
                <a:schemeClr val="accent2"/>
              </a:solidFill>
            </a:endParaRPr>
          </a:p>
          <a:p>
            <a:r>
              <a:rPr lang="en-US" sz="1400" cap="small" dirty="0" err="1" smtClean="0">
                <a:solidFill>
                  <a:schemeClr val="accent2"/>
                </a:solidFill>
              </a:rPr>
              <a:t>www.linkedin.com</a:t>
            </a:r>
            <a:r>
              <a:rPr lang="en-US" sz="1400" cap="small" dirty="0">
                <a:solidFill>
                  <a:schemeClr val="accent2"/>
                </a:solidFill>
              </a:rPr>
              <a:t>/in/</a:t>
            </a:r>
            <a:r>
              <a:rPr lang="en-US" sz="1400" b="1" cap="small" dirty="0" err="1">
                <a:solidFill>
                  <a:schemeClr val="accent2"/>
                </a:solidFill>
              </a:rPr>
              <a:t>hengrumay</a:t>
            </a:r>
            <a:endParaRPr lang="en-US" sz="1400" b="1" cap="small" dirty="0">
              <a:solidFill>
                <a:schemeClr val="accent2"/>
              </a:solidFill>
            </a:endParaRPr>
          </a:p>
          <a:p>
            <a:endParaRPr lang="en-US" sz="1400" cap="small" dirty="0" smtClean="0">
              <a:solidFill>
                <a:schemeClr val="accent2"/>
              </a:solidFill>
            </a:endParaRPr>
          </a:p>
          <a:p>
            <a:endParaRPr lang="en-US" sz="1600" cap="small" dirty="0">
              <a:solidFill>
                <a:schemeClr val="accent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782" y="5385622"/>
            <a:ext cx="411096" cy="4110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7192" y="5591170"/>
            <a:ext cx="345757" cy="3457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2337" y="5866439"/>
            <a:ext cx="272632" cy="2726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42782" y="599974"/>
            <a:ext cx="1266933" cy="109638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67100" y="330024"/>
            <a:ext cx="7980703" cy="3838463"/>
            <a:chOff x="567100" y="330024"/>
            <a:chExt cx="7980703" cy="3838463"/>
          </a:xfrm>
        </p:grpSpPr>
        <p:sp>
          <p:nvSpPr>
            <p:cNvPr id="4" name="TextBox 3"/>
            <p:cNvSpPr txBox="1"/>
            <p:nvPr/>
          </p:nvSpPr>
          <p:spPr>
            <a:xfrm>
              <a:off x="2357966" y="330024"/>
              <a:ext cx="4402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ush Script Std"/>
                  <a:cs typeface="Brush Script Std"/>
                </a:rPr>
                <a:t>With thanks to: 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ush Script Std"/>
                <a:cs typeface="Brush Script Std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67100" y="925507"/>
              <a:ext cx="7980703" cy="3242980"/>
              <a:chOff x="555230" y="925507"/>
              <a:chExt cx="7980703" cy="3242980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8309" y="2020646"/>
                <a:ext cx="1069573" cy="88774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674766" y="2545351"/>
                <a:ext cx="1623136" cy="162313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5535" y="1994608"/>
                <a:ext cx="3163722" cy="112749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863300" y="3262646"/>
                <a:ext cx="1583030" cy="617338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202615" y="925507"/>
                <a:ext cx="1164111" cy="116411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18395" y="1994608"/>
                <a:ext cx="473372" cy="59229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harpenSoften amount="50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04227" y="1102940"/>
                <a:ext cx="3033121" cy="986678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82526" y="1854864"/>
                <a:ext cx="1990471" cy="78867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55230" y="3262646"/>
                <a:ext cx="2727296" cy="54113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43865" y="1260852"/>
                <a:ext cx="1592068" cy="1897746"/>
              </a:xfrm>
              <a:prstGeom prst="rect">
                <a:avLst/>
              </a:prstGeom>
            </p:spPr>
          </p:pic>
          <p:grpSp>
            <p:nvGrpSpPr>
              <p:cNvPr id="24" name="Group 23"/>
              <p:cNvGrpSpPr/>
              <p:nvPr/>
            </p:nvGrpSpPr>
            <p:grpSpPr>
              <a:xfrm>
                <a:off x="3674766" y="1102940"/>
                <a:ext cx="2459666" cy="674692"/>
                <a:chOff x="7316241" y="224679"/>
                <a:chExt cx="3564597" cy="977778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41156" y="1011981"/>
                  <a:ext cx="2539682" cy="190476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6241" y="286603"/>
                  <a:ext cx="888889" cy="888889"/>
                </a:xfrm>
                <a:prstGeom prst="rect">
                  <a:avLst/>
                </a:prstGeom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0472" y="224679"/>
                  <a:ext cx="2539682" cy="787302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7">
            <a:alphaModFix amt="79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5278" b="68819" l="51719" r="87672"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7320" t="22710" r="7555" b="30112"/>
          <a:stretch/>
        </p:blipFill>
        <p:spPr>
          <a:xfrm>
            <a:off x="5044029" y="2151216"/>
            <a:ext cx="1843011" cy="272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M</a:t>
            </a:r>
            <a:r>
              <a:rPr lang="en-US" sz="6600" dirty="0" smtClean="0">
                <a:solidFill>
                  <a:schemeClr val="accent6"/>
                </a:solidFill>
              </a:rPr>
              <a:t>e</a:t>
            </a:r>
            <a:r>
              <a:rPr lang="en-US" sz="6600" dirty="0" smtClean="0">
                <a:solidFill>
                  <a:srgbClr val="0F4520"/>
                </a:solidFill>
              </a:rPr>
              <a:t>n</a:t>
            </a:r>
            <a:r>
              <a:rPr lang="en-US" sz="6600" dirty="0" smtClean="0">
                <a:solidFill>
                  <a:schemeClr val="accent3"/>
                </a:solidFill>
              </a:rPr>
              <a:t>u</a:t>
            </a:r>
            <a:r>
              <a:rPr lang="en-US" sz="6600" dirty="0" smtClean="0"/>
              <a:t> Helper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0819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34610" y="-951064"/>
            <a:ext cx="10119130" cy="8800844"/>
            <a:chOff x="-34610" y="-951064"/>
            <a:chExt cx="10119130" cy="88008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6684322" y="1724"/>
              <a:ext cx="2795441" cy="248248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-34610" y="1600200"/>
              <a:ext cx="2795441" cy="24824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4042728" y="2651025"/>
              <a:ext cx="2795441" cy="248248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1076002" y="5133512"/>
              <a:ext cx="2795441" cy="248248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7289079" y="5367293"/>
              <a:ext cx="2795441" cy="248248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2760831" y="-951064"/>
              <a:ext cx="2795441" cy="248248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solidFill>
                  <a:schemeClr val="bg1">
                    <a:lumMod val="65000"/>
                  </a:schemeClr>
                </a:solidFill>
              </a:rPr>
              <a:t>T’is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 the season to be jolly</a:t>
            </a:r>
            <a:r>
              <a:rPr lang="mr-IN" sz="3600" dirty="0">
                <a:solidFill>
                  <a:schemeClr val="bg1">
                    <a:lumMod val="65000"/>
                  </a:schemeClr>
                </a:solidFill>
              </a:rPr>
              <a:t>…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17514" t="7976" b="8489"/>
          <a:stretch/>
        </p:blipFill>
        <p:spPr>
          <a:xfrm>
            <a:off x="183709" y="3979290"/>
            <a:ext cx="2761756" cy="26140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7778" b="9471"/>
          <a:stretch/>
        </p:blipFill>
        <p:spPr>
          <a:xfrm>
            <a:off x="183708" y="1076187"/>
            <a:ext cx="2761756" cy="261400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88052" y="3846226"/>
            <a:ext cx="3025411" cy="27470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l="5423" b="4068"/>
          <a:stretch/>
        </p:blipFill>
        <p:spPr>
          <a:xfrm>
            <a:off x="6178536" y="3979290"/>
            <a:ext cx="2761756" cy="26140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188052" y="943123"/>
            <a:ext cx="3025411" cy="27470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8536" y="1076187"/>
            <a:ext cx="2761756" cy="26140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l="7432" t="12732" r="4466" b="3941"/>
          <a:stretch/>
        </p:blipFill>
        <p:spPr>
          <a:xfrm>
            <a:off x="3178422" y="3979290"/>
            <a:ext cx="2761756" cy="26140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8422" y="1076187"/>
            <a:ext cx="2761756" cy="261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92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-34610" y="-951064"/>
            <a:ext cx="10119130" cy="8800844"/>
            <a:chOff x="-34610" y="-951064"/>
            <a:chExt cx="10119130" cy="880084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-34610" y="1600200"/>
              <a:ext cx="2795441" cy="248248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4042728" y="2651025"/>
              <a:ext cx="2795441" cy="248248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1076002" y="5133512"/>
              <a:ext cx="2795441" cy="248248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6684322" y="1724"/>
              <a:ext cx="2795441" cy="24824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7289079" y="5367293"/>
              <a:ext cx="2795441" cy="248248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2760831" y="-951064"/>
              <a:ext cx="2795441" cy="248248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solidFill>
                  <a:schemeClr val="bg1">
                    <a:lumMod val="65000"/>
                  </a:schemeClr>
                </a:solidFill>
              </a:rPr>
              <a:t>T’is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 the season to be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jolly</a:t>
            </a:r>
            <a:r>
              <a:rPr lang="mr-IN" sz="36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0831" y="1743738"/>
            <a:ext cx="3600114" cy="48647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endParaRPr lang="en-US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Scallop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&amp; apple salad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with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hazelnut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dressing</a:t>
            </a:r>
          </a:p>
          <a:p>
            <a:pPr>
              <a:buFont typeface="Wingdings" charset="2"/>
              <a:buChar char="v"/>
            </a:pPr>
            <a:endParaRPr lang="en-US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Goat’s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cheese, pear &amp;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candied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pecan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salad</a:t>
            </a:r>
          </a:p>
          <a:p>
            <a:pPr>
              <a:buFont typeface="Wingdings" charset="2"/>
              <a:buChar char="v"/>
            </a:pPr>
            <a:endParaRPr lang="en-US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Beetroot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&amp; squash Wellingtons with kale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pesto</a:t>
            </a:r>
          </a:p>
          <a:p>
            <a:pPr>
              <a:buFont typeface="Wingdings" charset="2"/>
              <a:buChar char="v"/>
            </a:pPr>
            <a:endParaRPr lang="en-US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Chestnut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&amp; wild mushroom stuffed three-bird roast</a:t>
            </a:r>
          </a:p>
          <a:p>
            <a:pPr>
              <a:buFont typeface="Wingdings" charset="2"/>
              <a:buChar char="v"/>
            </a:pPr>
            <a:endParaRPr lang="en-US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Dark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chocolate, coconut &amp; passion fruit mousse cake</a:t>
            </a:r>
          </a:p>
          <a:p>
            <a:pPr>
              <a:buFont typeface="Wingdings" charset="2"/>
              <a:buChar char="v"/>
            </a:pP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" t="7997" r="1"/>
          <a:stretch/>
        </p:blipFill>
        <p:spPr>
          <a:xfrm>
            <a:off x="6279832" y="5191045"/>
            <a:ext cx="1620392" cy="1471317"/>
          </a:xfrm>
          <a:prstGeom prst="rect">
            <a:avLst/>
          </a:prstGeom>
          <a:ln>
            <a:solidFill>
              <a:srgbClr val="BFBFBF"/>
            </a:solidFill>
          </a:ln>
        </p:spPr>
      </p:pic>
      <p:pic>
        <p:nvPicPr>
          <p:cNvPr id="11" name="Picture 10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140" t="9072" r="8284" b="7217"/>
          <a:stretch/>
        </p:blipFill>
        <p:spPr>
          <a:xfrm>
            <a:off x="1038761" y="4333055"/>
            <a:ext cx="1620392" cy="1471317"/>
          </a:xfrm>
          <a:prstGeom prst="rect">
            <a:avLst/>
          </a:prstGeom>
          <a:ln>
            <a:solidFill>
              <a:srgbClr val="BFBFBF"/>
            </a:solidFill>
          </a:ln>
        </p:spPr>
      </p:pic>
      <p:pic>
        <p:nvPicPr>
          <p:cNvPr id="12" name="Picture 11">
            <a:hlinkClick r:id="rId11"/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8200" t="18892" r="19482" b="23055"/>
          <a:stretch/>
        </p:blipFill>
        <p:spPr>
          <a:xfrm>
            <a:off x="6279832" y="1677888"/>
            <a:ext cx="1620392" cy="1471317"/>
          </a:xfrm>
          <a:prstGeom prst="rect">
            <a:avLst/>
          </a:prstGeom>
          <a:ln>
            <a:solidFill>
              <a:srgbClr val="BFBFBF"/>
            </a:solidFill>
          </a:ln>
        </p:spPr>
      </p:pic>
      <p:pic>
        <p:nvPicPr>
          <p:cNvPr id="13" name="Picture 12">
            <a:hlinkClick r:id="rId14"/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9606" t="36857" r="20801" b="2542"/>
          <a:stretch/>
        </p:blipFill>
        <p:spPr>
          <a:xfrm>
            <a:off x="6301542" y="3436587"/>
            <a:ext cx="1620392" cy="1471317"/>
          </a:xfrm>
          <a:prstGeom prst="rect">
            <a:avLst/>
          </a:prstGeom>
          <a:ln>
            <a:solidFill>
              <a:srgbClr val="BFBFBF"/>
            </a:solidFill>
          </a:ln>
        </p:spPr>
      </p:pic>
      <p:pic>
        <p:nvPicPr>
          <p:cNvPr id="10" name="Picture 9">
            <a:hlinkClick r:id="rId17"/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234" t="8258" r="8185" b="9527"/>
          <a:stretch/>
        </p:blipFill>
        <p:spPr>
          <a:xfrm>
            <a:off x="1038761" y="2534183"/>
            <a:ext cx="1620392" cy="1471317"/>
          </a:xfrm>
          <a:prstGeom prst="rect">
            <a:avLst/>
          </a:prstGeom>
          <a:ln>
            <a:solidFill>
              <a:srgbClr val="BFBFBF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2741696" y="954268"/>
            <a:ext cx="3639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>
                <a:solidFill>
                  <a:prstClr val="white">
                    <a:lumMod val="65000"/>
                  </a:prst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cademy Engraved LET"/>
                <a:cs typeface="Academy Engraved LET"/>
              </a:rPr>
              <a:t>A Splendid Table</a:t>
            </a:r>
            <a:endParaRPr lang="en-US" dirty="0">
              <a:solidFill>
                <a:prstClr val="black"/>
              </a:solidFill>
              <a:latin typeface="Academy Engraved LET"/>
              <a:cs typeface="Academy Engraved LET"/>
            </a:endParaRPr>
          </a:p>
        </p:txBody>
      </p:sp>
    </p:spTree>
    <p:extLst>
      <p:ext uri="{BB962C8B-B14F-4D97-AF65-F5344CB8AC3E}">
        <p14:creationId xmlns:p14="http://schemas.microsoft.com/office/powerpoint/2010/main" val="15421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-34610" y="-951064"/>
            <a:ext cx="10119130" cy="8800844"/>
            <a:chOff x="-34610" y="-951064"/>
            <a:chExt cx="10119130" cy="880084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-34610" y="1600200"/>
              <a:ext cx="2795441" cy="24824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4042728" y="2651025"/>
              <a:ext cx="2795441" cy="248248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1076002" y="5133512"/>
              <a:ext cx="2795441" cy="248248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6684322" y="1724"/>
              <a:ext cx="2795441" cy="248248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7289079" y="5367293"/>
              <a:ext cx="2795441" cy="24824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alphaModFix amt="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23" b="52839" l="50391" r="91504">
                          <a14:foregroundMark x1="98145" y1="31742" x2="98145" y2="31742"/>
                        </a14:backgroundRemoval>
                      </a14:imgEffect>
                    </a14:imgLayer>
                  </a14:imgProps>
                </a:ext>
              </a:extLst>
            </a:blip>
            <a:srcRect l="50689" t="4016" r="8182" b="47725"/>
            <a:stretch/>
          </p:blipFill>
          <p:spPr>
            <a:xfrm>
              <a:off x="2760831" y="-951064"/>
              <a:ext cx="2795441" cy="248248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736" y="4620604"/>
            <a:ext cx="4880580" cy="13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983890" y="4860995"/>
            <a:ext cx="1719128" cy="1720137"/>
            <a:chOff x="1083815" y="4938561"/>
            <a:chExt cx="1719128" cy="1720137"/>
          </a:xfrm>
        </p:grpSpPr>
        <p:sp>
          <p:nvSpPr>
            <p:cNvPr id="19" name="Block Arc 18"/>
            <p:cNvSpPr/>
            <p:nvPr/>
          </p:nvSpPr>
          <p:spPr>
            <a:xfrm>
              <a:off x="1083815" y="4938561"/>
              <a:ext cx="1719128" cy="1720137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oup 19"/>
            <p:cNvGrpSpPr/>
            <p:nvPr/>
          </p:nvGrpSpPr>
          <p:grpSpPr>
            <a:xfrm>
              <a:off x="1319401" y="5532825"/>
              <a:ext cx="1479303" cy="558091"/>
              <a:chOff x="1305289" y="5443455"/>
              <a:chExt cx="1479303" cy="558091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524114" y="5443455"/>
                <a:ext cx="1260478" cy="558091"/>
              </a:xfrm>
              <a:prstGeom prst="rect">
                <a:avLst/>
              </a:prstGeom>
              <a:noFill/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Rectangle 21"/>
              <p:cNvSpPr/>
              <p:nvPr/>
            </p:nvSpPr>
            <p:spPr>
              <a:xfrm>
                <a:off x="1305289" y="5443455"/>
                <a:ext cx="1260478" cy="5580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lvl="0" algn="ctr" defTabSz="8001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kern="1200" dirty="0" smtClean="0">
                    <a:solidFill>
                      <a:schemeClr val="accent6"/>
                    </a:solidFill>
                  </a:rPr>
                  <a:t>Difficulty?</a:t>
                </a:r>
                <a:endParaRPr lang="en-US" sz="1800" b="1" kern="1200" dirty="0">
                  <a:solidFill>
                    <a:schemeClr val="accent6"/>
                  </a:solidFill>
                </a:endParaRP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1140695" y="7474083"/>
            <a:ext cx="7964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www.marthastewart.com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/1106683/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french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macarons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-basic-recipe</a:t>
            </a:r>
          </a:p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www.foodnetwork.com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/recipes/food-network-kitchens/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french-macarons.html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758" y="0"/>
            <a:ext cx="8229600" cy="1600200"/>
          </a:xfrm>
        </p:spPr>
        <p:txBody>
          <a:bodyPr/>
          <a:lstStyle/>
          <a:p>
            <a:pPr algn="r"/>
            <a:r>
              <a:rPr lang="en-US" sz="4800" dirty="0" smtClean="0"/>
              <a:t>Not all recipes </a:t>
            </a:r>
            <a:br>
              <a:rPr lang="en-US" sz="4800" dirty="0" smtClean="0"/>
            </a:br>
            <a:r>
              <a:rPr lang="en-US" sz="4800" dirty="0" smtClean="0"/>
              <a:t>are created equal</a:t>
            </a:r>
            <a:endParaRPr lang="en-US" sz="4800" dirty="0"/>
          </a:p>
        </p:txBody>
      </p:sp>
      <p:sp>
        <p:nvSpPr>
          <p:cNvPr id="29" name="Rectangle 28"/>
          <p:cNvSpPr/>
          <p:nvPr/>
        </p:nvSpPr>
        <p:spPr>
          <a:xfrm>
            <a:off x="1481784" y="924045"/>
            <a:ext cx="1260478" cy="558091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1" name="Group 30"/>
          <p:cNvGrpSpPr/>
          <p:nvPr/>
        </p:nvGrpSpPr>
        <p:grpSpPr>
          <a:xfrm>
            <a:off x="837455" y="186343"/>
            <a:ext cx="2001020" cy="2001121"/>
            <a:chOff x="1168330" y="199301"/>
            <a:chExt cx="2001020" cy="2001121"/>
          </a:xfrm>
        </p:grpSpPr>
        <p:sp>
          <p:nvSpPr>
            <p:cNvPr id="11" name="Circular Arrow 10"/>
            <p:cNvSpPr/>
            <p:nvPr/>
          </p:nvSpPr>
          <p:spPr>
            <a:xfrm>
              <a:off x="1168330" y="199301"/>
              <a:ext cx="2001020" cy="2001121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538226" y="924045"/>
              <a:ext cx="1260478" cy="55809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Ingredients</a:t>
              </a:r>
              <a:endParaRPr lang="en-U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1553" y="1336115"/>
            <a:ext cx="2001020" cy="2001121"/>
            <a:chOff x="612428" y="1349073"/>
            <a:chExt cx="2001020" cy="2001121"/>
          </a:xfrm>
        </p:grpSpPr>
        <p:sp>
          <p:nvSpPr>
            <p:cNvPr id="13" name="Shape 12"/>
            <p:cNvSpPr/>
            <p:nvPr/>
          </p:nvSpPr>
          <p:spPr>
            <a:xfrm>
              <a:off x="612428" y="1349073"/>
              <a:ext cx="2001020" cy="2001121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4" name="Group 13"/>
            <p:cNvGrpSpPr/>
            <p:nvPr/>
          </p:nvGrpSpPr>
          <p:grpSpPr>
            <a:xfrm>
              <a:off x="980072" y="2076402"/>
              <a:ext cx="1260478" cy="558091"/>
              <a:chOff x="965960" y="1987032"/>
              <a:chExt cx="1260478" cy="558091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965960" y="1987032"/>
                <a:ext cx="1260478" cy="5580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Rectangle 27"/>
              <p:cNvSpPr/>
              <p:nvPr/>
            </p:nvSpPr>
            <p:spPr>
              <a:xfrm>
                <a:off x="965960" y="1987032"/>
                <a:ext cx="1260478" cy="558091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lvl="0" algn="ctr" defTabSz="8001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kern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Equipment </a:t>
                </a:r>
                <a:endParaRPr lang="en-US" sz="18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837455" y="2491056"/>
            <a:ext cx="2001020" cy="2001121"/>
            <a:chOff x="1168330" y="2504014"/>
            <a:chExt cx="2001020" cy="2001121"/>
          </a:xfrm>
        </p:grpSpPr>
        <p:sp>
          <p:nvSpPr>
            <p:cNvPr id="15" name="Circular Arrow 14"/>
            <p:cNvSpPr/>
            <p:nvPr/>
          </p:nvSpPr>
          <p:spPr>
            <a:xfrm>
              <a:off x="1168330" y="2504014"/>
              <a:ext cx="2001020" cy="2001121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3500000"/>
                <a:gd name="adj5" fmla="val 12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6" name="Group 15"/>
            <p:cNvGrpSpPr/>
            <p:nvPr/>
          </p:nvGrpSpPr>
          <p:grpSpPr>
            <a:xfrm>
              <a:off x="1538226" y="3228112"/>
              <a:ext cx="1260478" cy="558091"/>
              <a:chOff x="1524114" y="3138742"/>
              <a:chExt cx="1260478" cy="55809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524114" y="3138742"/>
                <a:ext cx="1260478" cy="5580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Rectangle 25"/>
              <p:cNvSpPr/>
              <p:nvPr/>
            </p:nvSpPr>
            <p:spPr>
              <a:xfrm>
                <a:off x="1524114" y="3138742"/>
                <a:ext cx="1260478" cy="558091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lvl="0" algn="ctr" defTabSz="8001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kern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Preparation time</a:t>
                </a:r>
                <a:endParaRPr lang="en-US" sz="18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81553" y="3642766"/>
            <a:ext cx="2001020" cy="2001121"/>
            <a:chOff x="612428" y="3655724"/>
            <a:chExt cx="2001020" cy="2001121"/>
          </a:xfrm>
        </p:grpSpPr>
        <p:sp>
          <p:nvSpPr>
            <p:cNvPr id="17" name="Shape 16"/>
            <p:cNvSpPr/>
            <p:nvPr/>
          </p:nvSpPr>
          <p:spPr>
            <a:xfrm>
              <a:off x="612428" y="3655724"/>
              <a:ext cx="2001020" cy="2001121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8" name="Group 17"/>
            <p:cNvGrpSpPr/>
            <p:nvPr/>
          </p:nvGrpSpPr>
          <p:grpSpPr>
            <a:xfrm>
              <a:off x="980072" y="4380469"/>
              <a:ext cx="1260478" cy="558091"/>
              <a:chOff x="965960" y="4291099"/>
              <a:chExt cx="1260478" cy="55809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65960" y="4291099"/>
                <a:ext cx="1260478" cy="5580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Rectangle 23"/>
              <p:cNvSpPr/>
              <p:nvPr/>
            </p:nvSpPr>
            <p:spPr>
              <a:xfrm>
                <a:off x="965960" y="4291099"/>
                <a:ext cx="1260478" cy="558091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lvl="0" algn="ctr" defTabSz="8001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kern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Cooking time</a:t>
                </a:r>
                <a:endParaRPr lang="en-US" sz="18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6" name="Content Placeholder 35"/>
          <p:cNvSpPr>
            <a:spLocks noGrp="1"/>
          </p:cNvSpPr>
          <p:nvPr>
            <p:ph idx="1"/>
          </p:nvPr>
        </p:nvSpPr>
        <p:spPr>
          <a:xfrm>
            <a:off x="3650076" y="4739560"/>
            <a:ext cx="4980281" cy="1707364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</a:rPr>
              <a:t>Can </a:t>
            </a:r>
            <a:r>
              <a:rPr lang="en-US" sz="3600" b="1" dirty="0">
                <a:solidFill>
                  <a:schemeClr val="accent6"/>
                </a:solidFill>
              </a:rPr>
              <a:t>we </a:t>
            </a:r>
            <a:r>
              <a:rPr lang="en-US" sz="3600" b="1" dirty="0" smtClean="0">
                <a:solidFill>
                  <a:schemeClr val="accent6"/>
                </a:solidFill>
              </a:rPr>
              <a:t>classify recipes </a:t>
            </a:r>
            <a:r>
              <a:rPr lang="en-US" sz="3600" b="1" dirty="0">
                <a:solidFill>
                  <a:schemeClr val="accent6"/>
                </a:solidFill>
              </a:rPr>
              <a:t>by </a:t>
            </a:r>
            <a:r>
              <a:rPr lang="en-US" sz="3600" b="1" dirty="0" smtClean="0">
                <a:solidFill>
                  <a:schemeClr val="accent6"/>
                </a:solidFill>
              </a:rPr>
              <a:t>their “</a:t>
            </a:r>
            <a:r>
              <a:rPr lang="en-US" sz="3600" b="1" dirty="0">
                <a:solidFill>
                  <a:schemeClr val="accent6"/>
                </a:solidFill>
              </a:rPr>
              <a:t>difficulty”</a:t>
            </a:r>
            <a:r>
              <a:rPr lang="en-US" sz="3600" b="1" dirty="0" smtClean="0">
                <a:solidFill>
                  <a:schemeClr val="accent6"/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**very few sites/books include this info.!</a:t>
            </a: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0076" y="3435870"/>
            <a:ext cx="49802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300" dirty="0" smtClean="0">
                <a:solidFill>
                  <a:srgbClr val="0F4520"/>
                </a:solidFill>
                <a:latin typeface="Corbel"/>
              </a:rPr>
              <a:t>What aspects of a recipe make it challenging?</a:t>
            </a:r>
            <a:endParaRPr lang="en-US" sz="3300" dirty="0">
              <a:solidFill>
                <a:srgbClr val="0F4520"/>
              </a:solidFill>
              <a:latin typeface="Corbe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50074" y="2068157"/>
            <a:ext cx="498028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300" dirty="0" smtClean="0">
                <a:solidFill>
                  <a:schemeClr val="accent6"/>
                </a:solidFill>
                <a:latin typeface="Corbel"/>
              </a:rPr>
              <a:t>How can we simplify planning &amp; cooking?</a:t>
            </a:r>
            <a:endParaRPr lang="en-US" sz="3300" dirty="0">
              <a:solidFill>
                <a:schemeClr val="accent6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6337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creating a </a:t>
            </a:r>
            <a:br>
              <a:rPr lang="en-US" dirty="0" smtClean="0"/>
            </a:br>
            <a:r>
              <a:rPr lang="en-US" dirty="0" smtClean="0"/>
              <a:t>recipe-difficulty-tagger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2942" y="1670375"/>
            <a:ext cx="8229600" cy="4982675"/>
          </a:xfrm>
          <a:prstGeom prst="rect">
            <a:avLst/>
          </a:prstGeom>
          <a:noFill/>
        </p:spPr>
      </p:sp>
      <p:sp>
        <p:nvSpPr>
          <p:cNvPr id="21" name="Freeform 20"/>
          <p:cNvSpPr/>
          <p:nvPr/>
        </p:nvSpPr>
        <p:spPr>
          <a:xfrm>
            <a:off x="352942" y="1721254"/>
            <a:ext cx="1626232" cy="1447933"/>
          </a:xfrm>
          <a:custGeom>
            <a:avLst/>
            <a:gdLst>
              <a:gd name="connsiteX0" fmla="*/ 0 w 1626232"/>
              <a:gd name="connsiteY0" fmla="*/ 0 h 1447933"/>
              <a:gd name="connsiteX1" fmla="*/ 1626232 w 1626232"/>
              <a:gd name="connsiteY1" fmla="*/ 0 h 1447933"/>
              <a:gd name="connsiteX2" fmla="*/ 1626232 w 1626232"/>
              <a:gd name="connsiteY2" fmla="*/ 1447933 h 1447933"/>
              <a:gd name="connsiteX3" fmla="*/ 0 w 1626232"/>
              <a:gd name="connsiteY3" fmla="*/ 1447933 h 1447933"/>
              <a:gd name="connsiteX4" fmla="*/ 0 w 1626232"/>
              <a:gd name="connsiteY4" fmla="*/ 0 h 144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232" h="1447933">
                <a:moveTo>
                  <a:pt x="0" y="0"/>
                </a:moveTo>
                <a:lnTo>
                  <a:pt x="1626232" y="0"/>
                </a:lnTo>
                <a:lnTo>
                  <a:pt x="1626232" y="1447933"/>
                </a:lnTo>
                <a:lnTo>
                  <a:pt x="0" y="144793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BFBFBF"/>
            </a:solidFill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Data</a:t>
            </a:r>
          </a:p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 smtClean="0"/>
              <a:t>&amp; </a:t>
            </a:r>
          </a:p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P</a:t>
            </a:r>
            <a:r>
              <a:rPr lang="en-US" sz="1600" b="1" dirty="0" smtClean="0"/>
              <a:t>re-processing</a:t>
            </a:r>
            <a:endParaRPr lang="en-US" sz="1600" b="1" kern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1979174" y="1670375"/>
            <a:ext cx="5181672" cy="1558345"/>
            <a:chOff x="2083432" y="1670375"/>
            <a:chExt cx="5181672" cy="1558345"/>
          </a:xfrm>
        </p:grpSpPr>
        <p:sp>
          <p:nvSpPr>
            <p:cNvPr id="19" name="Freeform 18"/>
            <p:cNvSpPr/>
            <p:nvPr/>
          </p:nvSpPr>
          <p:spPr>
            <a:xfrm>
              <a:off x="2083432" y="2399500"/>
              <a:ext cx="1946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132732" y="45720"/>
                  </a:lnTo>
                  <a:lnTo>
                    <a:pt x="132732" y="45721"/>
                  </a:lnTo>
                  <a:lnTo>
                    <a:pt x="194640" y="45721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2083432" y="2445220"/>
              <a:ext cx="183849" cy="59531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21941" y="0"/>
                  </a:lnTo>
                  <a:lnTo>
                    <a:pt x="121941" y="595311"/>
                  </a:lnTo>
                  <a:lnTo>
                    <a:pt x="183849" y="595311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2083432" y="1858563"/>
              <a:ext cx="183849" cy="58665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86657"/>
                  </a:moveTo>
                  <a:lnTo>
                    <a:pt x="121941" y="586657"/>
                  </a:lnTo>
                  <a:lnTo>
                    <a:pt x="121941" y="0"/>
                  </a:lnTo>
                  <a:lnTo>
                    <a:pt x="183849" y="0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2267282" y="1670375"/>
              <a:ext cx="4997822" cy="376376"/>
            </a:xfrm>
            <a:custGeom>
              <a:avLst/>
              <a:gdLst>
                <a:gd name="connsiteX0" fmla="*/ 0 w 4209832"/>
                <a:gd name="connsiteY0" fmla="*/ 0 h 376376"/>
                <a:gd name="connsiteX1" fmla="*/ 4209832 w 4209832"/>
                <a:gd name="connsiteY1" fmla="*/ 0 h 376376"/>
                <a:gd name="connsiteX2" fmla="*/ 4209832 w 4209832"/>
                <a:gd name="connsiteY2" fmla="*/ 376376 h 376376"/>
                <a:gd name="connsiteX3" fmla="*/ 0 w 4209832"/>
                <a:gd name="connsiteY3" fmla="*/ 376376 h 376376"/>
                <a:gd name="connsiteX4" fmla="*/ 0 w 4209832"/>
                <a:gd name="connsiteY4" fmla="*/ 0 h 37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832" h="376376">
                  <a:moveTo>
                    <a:pt x="0" y="0"/>
                  </a:moveTo>
                  <a:lnTo>
                    <a:pt x="4209832" y="0"/>
                  </a:lnTo>
                  <a:lnTo>
                    <a:pt x="4209832" y="376376"/>
                  </a:lnTo>
                  <a:lnTo>
                    <a:pt x="0" y="37637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>
                  <a:solidFill>
                    <a:schemeClr val="accent2"/>
                  </a:solidFill>
                </a:rPr>
                <a:t>Scraped ≈10,100 recipes </a:t>
              </a:r>
              <a:r>
                <a:rPr lang="en-US" sz="1600" kern="1200" dirty="0" smtClean="0">
                  <a:solidFill>
                    <a:schemeClr val="accent2"/>
                  </a:solidFill>
                </a:rPr>
                <a:t>from </a:t>
              </a:r>
              <a:r>
                <a:rPr lang="en-US" sz="1600" b="1" kern="1200" dirty="0" err="1" smtClean="0">
                  <a:solidFill>
                    <a:schemeClr val="accent2"/>
                  </a:solidFill>
                </a:rPr>
                <a:t>BBCgoodfood.com</a:t>
              </a:r>
              <a:r>
                <a:rPr lang="en-US" sz="1600" b="1" kern="1200" dirty="0" smtClean="0">
                  <a:solidFill>
                    <a:schemeClr val="accent2"/>
                  </a:solidFill>
                </a:rPr>
                <a:t>  </a:t>
              </a:r>
              <a:endParaRPr lang="en-US" sz="1600" b="1" kern="12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278072" y="2191023"/>
              <a:ext cx="4987032" cy="508398"/>
            </a:xfrm>
            <a:custGeom>
              <a:avLst/>
              <a:gdLst>
                <a:gd name="connsiteX0" fmla="*/ 0 w 4692584"/>
                <a:gd name="connsiteY0" fmla="*/ 0 h 508398"/>
                <a:gd name="connsiteX1" fmla="*/ 4692584 w 4692584"/>
                <a:gd name="connsiteY1" fmla="*/ 0 h 508398"/>
                <a:gd name="connsiteX2" fmla="*/ 4692584 w 4692584"/>
                <a:gd name="connsiteY2" fmla="*/ 508398 h 508398"/>
                <a:gd name="connsiteX3" fmla="*/ 0 w 4692584"/>
                <a:gd name="connsiteY3" fmla="*/ 508398 h 508398"/>
                <a:gd name="connsiteX4" fmla="*/ 0 w 4692584"/>
                <a:gd name="connsiteY4" fmla="*/ 0 h 50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2584" h="508398">
                  <a:moveTo>
                    <a:pt x="0" y="0"/>
                  </a:moveTo>
                  <a:lnTo>
                    <a:pt x="4692584" y="0"/>
                  </a:lnTo>
                  <a:lnTo>
                    <a:pt x="4692584" y="508398"/>
                  </a:lnTo>
                  <a:lnTo>
                    <a:pt x="0" y="50839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i="1" kern="1200" dirty="0" smtClean="0">
                  <a:solidFill>
                    <a:schemeClr val="accent2"/>
                  </a:solidFill>
                </a:rPr>
                <a:t>New York Times </a:t>
              </a:r>
              <a:r>
                <a:rPr lang="en-US" sz="1600" b="1" kern="1200" dirty="0" smtClean="0">
                  <a:solidFill>
                    <a:schemeClr val="accent2"/>
                  </a:solidFill>
                </a:rPr>
                <a:t>CRF-recipe-phrase-tagger </a:t>
              </a:r>
              <a:r>
                <a:rPr lang="en-US" sz="1600" kern="1200" dirty="0" smtClean="0">
                  <a:solidFill>
                    <a:schemeClr val="accent2"/>
                  </a:solidFill>
                </a:rPr>
                <a:t>: teasing out ‘</a:t>
              </a:r>
              <a:r>
                <a:rPr lang="en-US" sz="1600" b="1" i="1" kern="1200" dirty="0" smtClean="0">
                  <a:solidFill>
                    <a:schemeClr val="accent2"/>
                  </a:solidFill>
                </a:rPr>
                <a:t>ingredient</a:t>
              </a:r>
              <a:r>
                <a:rPr lang="en-US" sz="1600" kern="1200" dirty="0" smtClean="0">
                  <a:solidFill>
                    <a:schemeClr val="accent2"/>
                  </a:solidFill>
                </a:rPr>
                <a:t>’ tokens &amp; excluding </a:t>
              </a:r>
              <a:r>
                <a:rPr lang="en-US" sz="1600" b="1" i="1" kern="1200" dirty="0" smtClean="0">
                  <a:solidFill>
                    <a:schemeClr val="accent2"/>
                  </a:solidFill>
                </a:rPr>
                <a:t>quantity</a:t>
              </a:r>
              <a:r>
                <a:rPr lang="en-US" sz="1600" kern="1200" dirty="0" smtClean="0">
                  <a:solidFill>
                    <a:schemeClr val="accent2"/>
                  </a:solidFill>
                </a:rPr>
                <a:t> /</a:t>
              </a:r>
              <a:r>
                <a:rPr lang="en-US" sz="1600" b="1" i="1" kern="1200" dirty="0" smtClean="0">
                  <a:solidFill>
                    <a:schemeClr val="accent2"/>
                  </a:solidFill>
                </a:rPr>
                <a:t>units</a:t>
              </a:r>
              <a:endParaRPr lang="en-US" sz="1600" kern="12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2267282" y="2852344"/>
              <a:ext cx="4997822" cy="376376"/>
            </a:xfrm>
            <a:custGeom>
              <a:avLst/>
              <a:gdLst>
                <a:gd name="connsiteX0" fmla="*/ 0 w 4759042"/>
                <a:gd name="connsiteY0" fmla="*/ 0 h 376376"/>
                <a:gd name="connsiteX1" fmla="*/ 4759042 w 4759042"/>
                <a:gd name="connsiteY1" fmla="*/ 0 h 376376"/>
                <a:gd name="connsiteX2" fmla="*/ 4759042 w 4759042"/>
                <a:gd name="connsiteY2" fmla="*/ 376376 h 376376"/>
                <a:gd name="connsiteX3" fmla="*/ 0 w 4759042"/>
                <a:gd name="connsiteY3" fmla="*/ 376376 h 376376"/>
                <a:gd name="connsiteX4" fmla="*/ 0 w 4759042"/>
                <a:gd name="connsiteY4" fmla="*/ 0 h 37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042" h="376376">
                  <a:moveTo>
                    <a:pt x="0" y="0"/>
                  </a:moveTo>
                  <a:lnTo>
                    <a:pt x="4759042" y="0"/>
                  </a:lnTo>
                  <a:lnTo>
                    <a:pt x="4759042" y="376376"/>
                  </a:lnTo>
                  <a:lnTo>
                    <a:pt x="0" y="37637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>
                  <a:solidFill>
                    <a:schemeClr val="accent2"/>
                  </a:solidFill>
                </a:rPr>
                <a:t>NLP | Tokenization: </a:t>
              </a:r>
              <a:r>
                <a:rPr lang="en-US" sz="1600" kern="1200" dirty="0" smtClean="0">
                  <a:solidFill>
                    <a:schemeClr val="accent2"/>
                  </a:solidFill>
                </a:rPr>
                <a:t>creating word tokens for each recipe</a:t>
              </a:r>
              <a:endParaRPr lang="en-US" sz="1600" kern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>
            <a:off x="360298" y="3477676"/>
            <a:ext cx="1626232" cy="1463103"/>
          </a:xfrm>
          <a:custGeom>
            <a:avLst/>
            <a:gdLst>
              <a:gd name="connsiteX0" fmla="*/ 0 w 1626232"/>
              <a:gd name="connsiteY0" fmla="*/ 0 h 1463103"/>
              <a:gd name="connsiteX1" fmla="*/ 1626232 w 1626232"/>
              <a:gd name="connsiteY1" fmla="*/ 0 h 1463103"/>
              <a:gd name="connsiteX2" fmla="*/ 1626232 w 1626232"/>
              <a:gd name="connsiteY2" fmla="*/ 1463103 h 1463103"/>
              <a:gd name="connsiteX3" fmla="*/ 0 w 1626232"/>
              <a:gd name="connsiteY3" fmla="*/ 1463103 h 1463103"/>
              <a:gd name="connsiteX4" fmla="*/ 0 w 1626232"/>
              <a:gd name="connsiteY4" fmla="*/ 0 h 146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232" h="1463103">
                <a:moveTo>
                  <a:pt x="0" y="0"/>
                </a:moveTo>
                <a:lnTo>
                  <a:pt x="1626232" y="0"/>
                </a:lnTo>
                <a:lnTo>
                  <a:pt x="1626232" y="1463103"/>
                </a:lnTo>
                <a:lnTo>
                  <a:pt x="0" y="14631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BFBFBF"/>
            </a:solidFill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Topic Modeling </a:t>
            </a:r>
          </a:p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&amp; </a:t>
            </a:r>
          </a:p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Classification:</a:t>
            </a:r>
            <a:endParaRPr lang="en-US" sz="1600" b="1" kern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1986531" y="3459367"/>
            <a:ext cx="6121274" cy="909667"/>
            <a:chOff x="2090789" y="3478905"/>
            <a:chExt cx="6121274" cy="909667"/>
          </a:xfrm>
        </p:grpSpPr>
        <p:sp>
          <p:nvSpPr>
            <p:cNvPr id="15" name="Freeform 14"/>
            <p:cNvSpPr/>
            <p:nvPr/>
          </p:nvSpPr>
          <p:spPr>
            <a:xfrm>
              <a:off x="6767778" y="3933739"/>
              <a:ext cx="182182" cy="24858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20274" y="0"/>
                  </a:lnTo>
                  <a:lnTo>
                    <a:pt x="120274" y="248588"/>
                  </a:lnTo>
                  <a:lnTo>
                    <a:pt x="182182" y="248588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6767778" y="3688801"/>
              <a:ext cx="182597" cy="2449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44938"/>
                  </a:moveTo>
                  <a:lnTo>
                    <a:pt x="120689" y="244938"/>
                  </a:lnTo>
                  <a:lnTo>
                    <a:pt x="120689" y="0"/>
                  </a:lnTo>
                  <a:lnTo>
                    <a:pt x="182597" y="0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2090789" y="3933739"/>
              <a:ext cx="123815" cy="38720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87204"/>
                  </a:moveTo>
                  <a:lnTo>
                    <a:pt x="61907" y="387204"/>
                  </a:lnTo>
                  <a:lnTo>
                    <a:pt x="61907" y="0"/>
                  </a:lnTo>
                  <a:lnTo>
                    <a:pt x="123815" y="0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 25"/>
            <p:cNvSpPr/>
            <p:nvPr/>
          </p:nvSpPr>
          <p:spPr>
            <a:xfrm>
              <a:off x="2214604" y="3509639"/>
              <a:ext cx="4553173" cy="848199"/>
            </a:xfrm>
            <a:custGeom>
              <a:avLst/>
              <a:gdLst>
                <a:gd name="connsiteX0" fmla="*/ 0 w 4553173"/>
                <a:gd name="connsiteY0" fmla="*/ 0 h 848199"/>
                <a:gd name="connsiteX1" fmla="*/ 4553173 w 4553173"/>
                <a:gd name="connsiteY1" fmla="*/ 0 h 848199"/>
                <a:gd name="connsiteX2" fmla="*/ 4553173 w 4553173"/>
                <a:gd name="connsiteY2" fmla="*/ 848199 h 848199"/>
                <a:gd name="connsiteX3" fmla="*/ 0 w 4553173"/>
                <a:gd name="connsiteY3" fmla="*/ 848199 h 848199"/>
                <a:gd name="connsiteX4" fmla="*/ 0 w 4553173"/>
                <a:gd name="connsiteY4" fmla="*/ 0 h 84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3173" h="848199">
                  <a:moveTo>
                    <a:pt x="0" y="0"/>
                  </a:moveTo>
                  <a:lnTo>
                    <a:pt x="4553173" y="0"/>
                  </a:lnTo>
                  <a:lnTo>
                    <a:pt x="4553173" y="848199"/>
                  </a:lnTo>
                  <a:lnTo>
                    <a:pt x="0" y="8481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>
                  <a:solidFill>
                    <a:schemeClr val="accent6"/>
                  </a:solidFill>
                </a:rPr>
                <a:t>“Topic-modeling” : Latent </a:t>
              </a:r>
              <a:r>
                <a:rPr lang="en-US" sz="1600" b="1" kern="1200" dirty="0" err="1" smtClean="0">
                  <a:solidFill>
                    <a:schemeClr val="accent6"/>
                  </a:solidFill>
                </a:rPr>
                <a:t>Dirichlet</a:t>
              </a:r>
              <a:r>
                <a:rPr lang="en-US" sz="1600" b="1" kern="1200" dirty="0" smtClean="0">
                  <a:solidFill>
                    <a:schemeClr val="accent6"/>
                  </a:solidFill>
                </a:rPr>
                <a:t> Allocation (LDA)</a:t>
              </a:r>
              <a:r>
                <a:rPr lang="en-US" sz="1600" kern="1200" dirty="0" smtClean="0">
                  <a:solidFill>
                    <a:schemeClr val="accent6"/>
                  </a:solidFill>
                </a:rPr>
                <a:t> </a:t>
              </a:r>
              <a:r>
                <a:rPr lang="en-US" sz="1600" kern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-- LDA transformed matrices yield a dimensionality reduced token-association matrix</a:t>
              </a:r>
              <a:endParaRPr 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50375" y="3478905"/>
              <a:ext cx="1261688" cy="419791"/>
            </a:xfrm>
            <a:custGeom>
              <a:avLst/>
              <a:gdLst>
                <a:gd name="connsiteX0" fmla="*/ 0 w 1261688"/>
                <a:gd name="connsiteY0" fmla="*/ 0 h 419791"/>
                <a:gd name="connsiteX1" fmla="*/ 1261688 w 1261688"/>
                <a:gd name="connsiteY1" fmla="*/ 0 h 419791"/>
                <a:gd name="connsiteX2" fmla="*/ 1261688 w 1261688"/>
                <a:gd name="connsiteY2" fmla="*/ 419791 h 419791"/>
                <a:gd name="connsiteX3" fmla="*/ 0 w 1261688"/>
                <a:gd name="connsiteY3" fmla="*/ 419791 h 419791"/>
                <a:gd name="connsiteX4" fmla="*/ 0 w 1261688"/>
                <a:gd name="connsiteY4" fmla="*/ 0 h 41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688" h="419791">
                  <a:moveTo>
                    <a:pt x="0" y="0"/>
                  </a:moveTo>
                  <a:lnTo>
                    <a:pt x="1261688" y="0"/>
                  </a:lnTo>
                  <a:lnTo>
                    <a:pt x="1261688" y="419791"/>
                  </a:lnTo>
                  <a:lnTo>
                    <a:pt x="0" y="41979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6"/>
                  </a:solidFill>
                </a:rPr>
                <a:t>Ingredients</a:t>
              </a:r>
              <a:endParaRPr lang="en-US" sz="1600" kern="1200" dirty="0">
                <a:solidFill>
                  <a:schemeClr val="accent6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949960" y="3976081"/>
              <a:ext cx="1252439" cy="412491"/>
            </a:xfrm>
            <a:custGeom>
              <a:avLst/>
              <a:gdLst>
                <a:gd name="connsiteX0" fmla="*/ 0 w 1252439"/>
                <a:gd name="connsiteY0" fmla="*/ 0 h 412491"/>
                <a:gd name="connsiteX1" fmla="*/ 1252439 w 1252439"/>
                <a:gd name="connsiteY1" fmla="*/ 0 h 412491"/>
                <a:gd name="connsiteX2" fmla="*/ 1252439 w 1252439"/>
                <a:gd name="connsiteY2" fmla="*/ 412491 h 412491"/>
                <a:gd name="connsiteX3" fmla="*/ 0 w 1252439"/>
                <a:gd name="connsiteY3" fmla="*/ 412491 h 412491"/>
                <a:gd name="connsiteX4" fmla="*/ 0 w 1252439"/>
                <a:gd name="connsiteY4" fmla="*/ 0 h 41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439" h="412491">
                  <a:moveTo>
                    <a:pt x="0" y="0"/>
                  </a:moveTo>
                  <a:lnTo>
                    <a:pt x="1252439" y="0"/>
                  </a:lnTo>
                  <a:lnTo>
                    <a:pt x="1252439" y="412491"/>
                  </a:lnTo>
                  <a:lnTo>
                    <a:pt x="0" y="41249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6"/>
                  </a:solidFill>
                </a:rPr>
                <a:t>Instructions</a:t>
              </a:r>
              <a:endParaRPr lang="en-US" sz="1600" kern="1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86531" y="4301405"/>
            <a:ext cx="7055579" cy="608365"/>
            <a:chOff x="2090789" y="4320943"/>
            <a:chExt cx="7055579" cy="608365"/>
          </a:xfrm>
        </p:grpSpPr>
        <p:sp>
          <p:nvSpPr>
            <p:cNvPr id="14" name="Freeform 13"/>
            <p:cNvSpPr/>
            <p:nvPr/>
          </p:nvSpPr>
          <p:spPr>
            <a:xfrm>
              <a:off x="2090789" y="4320943"/>
              <a:ext cx="120561" cy="4201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58653" y="0"/>
                  </a:lnTo>
                  <a:lnTo>
                    <a:pt x="58653" y="420176"/>
                  </a:lnTo>
                  <a:lnTo>
                    <a:pt x="120561" y="420176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2211350" y="4552932"/>
              <a:ext cx="6935018" cy="376376"/>
            </a:xfrm>
            <a:custGeom>
              <a:avLst/>
              <a:gdLst>
                <a:gd name="connsiteX0" fmla="*/ 0 w 6475449"/>
                <a:gd name="connsiteY0" fmla="*/ 0 h 376376"/>
                <a:gd name="connsiteX1" fmla="*/ 6475449 w 6475449"/>
                <a:gd name="connsiteY1" fmla="*/ 0 h 376376"/>
                <a:gd name="connsiteX2" fmla="*/ 6475449 w 6475449"/>
                <a:gd name="connsiteY2" fmla="*/ 376376 h 376376"/>
                <a:gd name="connsiteX3" fmla="*/ 0 w 6475449"/>
                <a:gd name="connsiteY3" fmla="*/ 376376 h 376376"/>
                <a:gd name="connsiteX4" fmla="*/ 0 w 6475449"/>
                <a:gd name="connsiteY4" fmla="*/ 0 h 37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5449" h="376376">
                  <a:moveTo>
                    <a:pt x="0" y="0"/>
                  </a:moveTo>
                  <a:lnTo>
                    <a:pt x="6475449" y="0"/>
                  </a:lnTo>
                  <a:lnTo>
                    <a:pt x="6475449" y="376376"/>
                  </a:lnTo>
                  <a:lnTo>
                    <a:pt x="0" y="37637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kern="1200" dirty="0" smtClean="0">
                  <a:solidFill>
                    <a:schemeClr val="accent6"/>
                  </a:solidFill>
                </a:rPr>
                <a:t>β</a:t>
              </a:r>
              <a:r>
                <a:rPr lang="en-US" sz="1500" b="1" kern="1200" baseline="-25000" dirty="0" smtClean="0">
                  <a:solidFill>
                    <a:schemeClr val="accent6"/>
                  </a:solidFill>
                </a:rPr>
                <a:t>1</a:t>
              </a:r>
              <a:r>
                <a:rPr lang="en-US" sz="1500" b="1" kern="1200" dirty="0" smtClean="0">
                  <a:solidFill>
                    <a:schemeClr val="accent6"/>
                  </a:solidFill>
                </a:rPr>
                <a:t>LDA</a:t>
              </a:r>
              <a:r>
                <a:rPr lang="en-US" sz="1500" b="1" kern="1200" baseline="-25000" dirty="0" smtClean="0">
                  <a:solidFill>
                    <a:schemeClr val="accent6"/>
                  </a:solidFill>
                </a:rPr>
                <a:t>ingredients</a:t>
              </a:r>
              <a:r>
                <a:rPr lang="en-US" sz="1500" b="1" kern="1200" dirty="0" smtClean="0">
                  <a:solidFill>
                    <a:schemeClr val="accent6"/>
                  </a:solidFill>
                </a:rPr>
                <a:t> + </a:t>
              </a:r>
              <a:r>
                <a:rPr lang="en-US" sz="1500" b="1" dirty="0" smtClean="0">
                  <a:solidFill>
                    <a:schemeClr val="accent6"/>
                  </a:solidFill>
                </a:rPr>
                <a:t>β</a:t>
              </a:r>
              <a:r>
                <a:rPr lang="en-US" sz="1500" b="1" baseline="-25000" dirty="0" smtClean="0">
                  <a:solidFill>
                    <a:schemeClr val="accent6"/>
                  </a:solidFill>
                </a:rPr>
                <a:t>2</a:t>
              </a:r>
              <a:r>
                <a:rPr lang="en-US" sz="1500" b="1" kern="1200" dirty="0" smtClean="0">
                  <a:solidFill>
                    <a:schemeClr val="accent6"/>
                  </a:solidFill>
                </a:rPr>
                <a:t>LDA</a:t>
              </a:r>
              <a:r>
                <a:rPr lang="en-US" sz="1500" b="1" kern="1200" baseline="-25000" dirty="0" smtClean="0">
                  <a:solidFill>
                    <a:schemeClr val="accent6"/>
                  </a:solidFill>
                </a:rPr>
                <a:t>instructions</a:t>
              </a:r>
              <a:r>
                <a:rPr lang="en-US" sz="1500" b="1" kern="1200" dirty="0" smtClean="0">
                  <a:solidFill>
                    <a:schemeClr val="accent6"/>
                  </a:solidFill>
                </a:rPr>
                <a:t> + </a:t>
              </a:r>
              <a:r>
                <a:rPr lang="en-US" sz="1500" b="1" dirty="0" smtClean="0">
                  <a:solidFill>
                    <a:schemeClr val="accent6"/>
                  </a:solidFill>
                </a:rPr>
                <a:t>β</a:t>
              </a:r>
              <a:r>
                <a:rPr lang="en-US" sz="1500" b="1" baseline="-25000" dirty="0" smtClean="0">
                  <a:solidFill>
                    <a:schemeClr val="accent6"/>
                  </a:solidFill>
                </a:rPr>
                <a:t>3</a:t>
              </a:r>
              <a:r>
                <a:rPr lang="en-US" sz="1500" b="1" kern="1200" dirty="0" smtClean="0">
                  <a:solidFill>
                    <a:schemeClr val="accent6"/>
                  </a:solidFill>
                </a:rPr>
                <a:t>prep</a:t>
              </a:r>
              <a:r>
                <a:rPr lang="en-US" sz="1500" b="1" kern="1200" baseline="-25000" dirty="0" smtClean="0">
                  <a:solidFill>
                    <a:schemeClr val="accent6"/>
                  </a:solidFill>
                </a:rPr>
                <a:t>time</a:t>
              </a:r>
              <a:r>
                <a:rPr lang="en-US" sz="1500" b="1" kern="1200" dirty="0" smtClean="0">
                  <a:solidFill>
                    <a:schemeClr val="accent6"/>
                  </a:solidFill>
                </a:rPr>
                <a:t> + </a:t>
              </a:r>
              <a:r>
                <a:rPr lang="en-US" sz="1500" b="1" dirty="0" smtClean="0">
                  <a:solidFill>
                    <a:schemeClr val="accent6"/>
                  </a:solidFill>
                </a:rPr>
                <a:t>β</a:t>
              </a:r>
              <a:r>
                <a:rPr lang="en-US" sz="1500" b="1" baseline="-25000" dirty="0" smtClean="0">
                  <a:solidFill>
                    <a:schemeClr val="accent6"/>
                  </a:solidFill>
                </a:rPr>
                <a:t>4</a:t>
              </a:r>
              <a:r>
                <a:rPr lang="en-US" sz="1500" b="1" kern="1200" dirty="0" smtClean="0">
                  <a:solidFill>
                    <a:schemeClr val="accent6"/>
                  </a:solidFill>
                </a:rPr>
                <a:t>cook</a:t>
              </a:r>
              <a:r>
                <a:rPr lang="en-US" sz="1500" b="1" kern="1200" baseline="-25000" dirty="0" smtClean="0">
                  <a:solidFill>
                    <a:schemeClr val="accent6"/>
                  </a:solidFill>
                </a:rPr>
                <a:t>time</a:t>
              </a:r>
              <a:r>
                <a:rPr lang="en-US" sz="1500" b="1" kern="1200" dirty="0" smtClean="0">
                  <a:solidFill>
                    <a:schemeClr val="accent6"/>
                  </a:solidFill>
                </a:rPr>
                <a:t> + </a:t>
              </a:r>
              <a:r>
                <a:rPr lang="en-US" sz="1500" b="1" dirty="0" smtClean="0">
                  <a:solidFill>
                    <a:schemeClr val="accent6"/>
                  </a:solidFill>
                </a:rPr>
                <a:t>β</a:t>
              </a:r>
              <a:r>
                <a:rPr lang="en-US" sz="1500" b="1" baseline="-25000" dirty="0" smtClean="0">
                  <a:solidFill>
                    <a:schemeClr val="accent6"/>
                  </a:solidFill>
                </a:rPr>
                <a:t>5</a:t>
              </a:r>
              <a:r>
                <a:rPr lang="en-US" sz="1500" b="1" kern="1200" dirty="0" smtClean="0">
                  <a:solidFill>
                    <a:schemeClr val="accent6"/>
                  </a:solidFill>
                </a:rPr>
                <a:t>N</a:t>
              </a:r>
              <a:r>
                <a:rPr lang="en-US" sz="1500" b="1" kern="1200" baseline="-25000" dirty="0" smtClean="0">
                  <a:solidFill>
                    <a:schemeClr val="accent6"/>
                  </a:solidFill>
                </a:rPr>
                <a:t>ingredients</a:t>
              </a:r>
              <a:r>
                <a:rPr lang="en-US" sz="1500" b="1" kern="1200" dirty="0" smtClean="0">
                  <a:solidFill>
                    <a:schemeClr val="accent6"/>
                  </a:solidFill>
                </a:rPr>
                <a:t>  </a:t>
              </a:r>
              <a:r>
                <a:rPr lang="en-US" sz="1500" b="1" kern="1200" dirty="0" smtClean="0">
                  <a:solidFill>
                    <a:schemeClr val="accent6"/>
                  </a:solidFill>
                  <a:sym typeface="Wingdings"/>
                </a:rPr>
                <a:t>≈ </a:t>
              </a:r>
              <a:r>
                <a:rPr lang="en-US" sz="1500" b="1" kern="1200" dirty="0" smtClean="0">
                  <a:solidFill>
                    <a:schemeClr val="accent6"/>
                  </a:solidFill>
                </a:rPr>
                <a:t>“difficulty” ?</a:t>
              </a:r>
              <a:endParaRPr lang="en-US" sz="1500" kern="12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0" name="Freeform 29"/>
          <p:cNvSpPr/>
          <p:nvPr/>
        </p:nvSpPr>
        <p:spPr>
          <a:xfrm>
            <a:off x="354361" y="5168124"/>
            <a:ext cx="1626232" cy="1484925"/>
          </a:xfrm>
          <a:custGeom>
            <a:avLst/>
            <a:gdLst>
              <a:gd name="connsiteX0" fmla="*/ 0 w 1626232"/>
              <a:gd name="connsiteY0" fmla="*/ 0 h 1019424"/>
              <a:gd name="connsiteX1" fmla="*/ 1626232 w 1626232"/>
              <a:gd name="connsiteY1" fmla="*/ 0 h 1019424"/>
              <a:gd name="connsiteX2" fmla="*/ 1626232 w 1626232"/>
              <a:gd name="connsiteY2" fmla="*/ 1019424 h 1019424"/>
              <a:gd name="connsiteX3" fmla="*/ 0 w 1626232"/>
              <a:gd name="connsiteY3" fmla="*/ 1019424 h 1019424"/>
              <a:gd name="connsiteX4" fmla="*/ 0 w 1626232"/>
              <a:gd name="connsiteY4" fmla="*/ 0 h 101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232" h="1019424">
                <a:moveTo>
                  <a:pt x="0" y="0"/>
                </a:moveTo>
                <a:lnTo>
                  <a:pt x="1626232" y="0"/>
                </a:lnTo>
                <a:lnTo>
                  <a:pt x="1626232" y="1019424"/>
                </a:lnTo>
                <a:lnTo>
                  <a:pt x="0" y="1019424"/>
                </a:lnTo>
                <a:lnTo>
                  <a:pt x="0" y="0"/>
                </a:lnTo>
                <a:close/>
              </a:path>
            </a:pathLst>
          </a:custGeom>
          <a:solidFill>
            <a:srgbClr val="0F4520"/>
          </a:solidFill>
          <a:ln>
            <a:solidFill>
              <a:srgbClr val="BFBFBF"/>
            </a:solidFill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Post-tagging </a:t>
            </a:r>
          </a:p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Usage:</a:t>
            </a:r>
            <a:endParaRPr lang="en-US" sz="1600" b="1" kern="12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980594" y="5168124"/>
            <a:ext cx="6562685" cy="780776"/>
            <a:chOff x="2084852" y="5168124"/>
            <a:chExt cx="6562685" cy="780776"/>
          </a:xfrm>
        </p:grpSpPr>
        <p:sp>
          <p:nvSpPr>
            <p:cNvPr id="12" name="Freeform 11"/>
            <p:cNvSpPr/>
            <p:nvPr/>
          </p:nvSpPr>
          <p:spPr>
            <a:xfrm>
              <a:off x="4741175" y="5478914"/>
              <a:ext cx="21365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151742" y="45720"/>
                  </a:lnTo>
                  <a:lnTo>
                    <a:pt x="151742" y="45727"/>
                  </a:lnTo>
                  <a:lnTo>
                    <a:pt x="213650" y="45727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2084852" y="5524634"/>
              <a:ext cx="259418" cy="42426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24266"/>
                  </a:moveTo>
                  <a:lnTo>
                    <a:pt x="197510" y="424266"/>
                  </a:lnTo>
                  <a:lnTo>
                    <a:pt x="197510" y="0"/>
                  </a:lnTo>
                  <a:lnTo>
                    <a:pt x="259418" y="0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 30"/>
            <p:cNvSpPr/>
            <p:nvPr/>
          </p:nvSpPr>
          <p:spPr>
            <a:xfrm flipH="1">
              <a:off x="2344270" y="5168124"/>
              <a:ext cx="2396904" cy="713019"/>
            </a:xfrm>
            <a:custGeom>
              <a:avLst/>
              <a:gdLst>
                <a:gd name="connsiteX0" fmla="*/ 0 w 2396904"/>
                <a:gd name="connsiteY0" fmla="*/ 0 h 713019"/>
                <a:gd name="connsiteX1" fmla="*/ 2396904 w 2396904"/>
                <a:gd name="connsiteY1" fmla="*/ 0 h 713019"/>
                <a:gd name="connsiteX2" fmla="*/ 2396904 w 2396904"/>
                <a:gd name="connsiteY2" fmla="*/ 713019 h 713019"/>
                <a:gd name="connsiteX3" fmla="*/ 0 w 2396904"/>
                <a:gd name="connsiteY3" fmla="*/ 713019 h 713019"/>
                <a:gd name="connsiteX4" fmla="*/ 0 w 2396904"/>
                <a:gd name="connsiteY4" fmla="*/ 0 h 71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6904" h="713019">
                  <a:moveTo>
                    <a:pt x="0" y="0"/>
                  </a:moveTo>
                  <a:lnTo>
                    <a:pt x="2396904" y="0"/>
                  </a:lnTo>
                  <a:lnTo>
                    <a:pt x="2396904" y="713019"/>
                  </a:lnTo>
                  <a:lnTo>
                    <a:pt x="0" y="71301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>
                  <a:solidFill>
                    <a:srgbClr val="0F4520"/>
                  </a:solidFill>
                </a:rPr>
                <a:t>K-</a:t>
              </a:r>
              <a:r>
                <a:rPr lang="en-US" sz="1600" b="1" kern="1200" dirty="0" err="1" smtClean="0">
                  <a:solidFill>
                    <a:srgbClr val="0F4520"/>
                  </a:solidFill>
                </a:rPr>
                <a:t>NearestNeighbours</a:t>
              </a:r>
              <a:r>
                <a:rPr lang="en-US" sz="1600" b="1" kern="1200" dirty="0" smtClean="0">
                  <a:solidFill>
                    <a:srgbClr val="0F4520"/>
                  </a:solidFill>
                </a:rPr>
                <a:t> </a:t>
              </a:r>
            </a:p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rgbClr val="0F4520"/>
                  </a:solidFill>
                </a:rPr>
                <a:t>on LDA</a:t>
              </a:r>
              <a:r>
                <a:rPr lang="en-US" sz="1600" kern="1200" baseline="-25000" dirty="0" smtClean="0">
                  <a:solidFill>
                    <a:srgbClr val="0F4520"/>
                  </a:solidFill>
                </a:rPr>
                <a:t>ingredients</a:t>
              </a:r>
              <a:endParaRPr lang="en-US" sz="1600" kern="1200" baseline="-25000" dirty="0">
                <a:solidFill>
                  <a:srgbClr val="0F4520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954825" y="5320025"/>
              <a:ext cx="3692712" cy="409232"/>
            </a:xfrm>
            <a:custGeom>
              <a:avLst/>
              <a:gdLst>
                <a:gd name="connsiteX0" fmla="*/ 0 w 3633916"/>
                <a:gd name="connsiteY0" fmla="*/ 0 h 409232"/>
                <a:gd name="connsiteX1" fmla="*/ 3633916 w 3633916"/>
                <a:gd name="connsiteY1" fmla="*/ 0 h 409232"/>
                <a:gd name="connsiteX2" fmla="*/ 3633916 w 3633916"/>
                <a:gd name="connsiteY2" fmla="*/ 409232 h 409232"/>
                <a:gd name="connsiteX3" fmla="*/ 0 w 3633916"/>
                <a:gd name="connsiteY3" fmla="*/ 409232 h 409232"/>
                <a:gd name="connsiteX4" fmla="*/ 0 w 3633916"/>
                <a:gd name="connsiteY4" fmla="*/ 0 h 4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3916" h="409232">
                  <a:moveTo>
                    <a:pt x="0" y="0"/>
                  </a:moveTo>
                  <a:lnTo>
                    <a:pt x="3633916" y="0"/>
                  </a:lnTo>
                  <a:lnTo>
                    <a:pt x="3633916" y="409232"/>
                  </a:lnTo>
                  <a:lnTo>
                    <a:pt x="0" y="4092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rgbClr val="0F4520"/>
                  </a:solidFill>
                  <a:sym typeface="Wingdings"/>
                </a:rPr>
                <a:t>find K similar recipes based on ingredients</a:t>
              </a:r>
              <a:endParaRPr lang="en-US" sz="1600" kern="1200" dirty="0">
                <a:solidFill>
                  <a:srgbClr val="0F452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980594" y="5882590"/>
            <a:ext cx="6562685" cy="799766"/>
            <a:chOff x="2084852" y="5882590"/>
            <a:chExt cx="6562685" cy="799766"/>
          </a:xfrm>
        </p:grpSpPr>
        <p:sp>
          <p:nvSpPr>
            <p:cNvPr id="9" name="Freeform 8"/>
            <p:cNvSpPr/>
            <p:nvPr/>
          </p:nvSpPr>
          <p:spPr>
            <a:xfrm>
              <a:off x="4721024" y="6324454"/>
              <a:ext cx="405607" cy="16551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3699" y="0"/>
                  </a:lnTo>
                  <a:lnTo>
                    <a:pt x="343699" y="165515"/>
                  </a:lnTo>
                  <a:lnTo>
                    <a:pt x="405607" y="165515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4721024" y="6042746"/>
              <a:ext cx="401973" cy="28170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1708"/>
                  </a:moveTo>
                  <a:lnTo>
                    <a:pt x="340066" y="281708"/>
                  </a:lnTo>
                  <a:lnTo>
                    <a:pt x="340066" y="0"/>
                  </a:lnTo>
                  <a:lnTo>
                    <a:pt x="401973" y="0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2084852" y="5948900"/>
              <a:ext cx="259418" cy="38547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97510" y="0"/>
                  </a:lnTo>
                  <a:lnTo>
                    <a:pt x="197510" y="385475"/>
                  </a:lnTo>
                  <a:lnTo>
                    <a:pt x="259418" y="385475"/>
                  </a:lnTo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1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2344271" y="6120315"/>
              <a:ext cx="2376754" cy="388436"/>
            </a:xfrm>
            <a:custGeom>
              <a:avLst/>
              <a:gdLst>
                <a:gd name="connsiteX0" fmla="*/ 0 w 2445137"/>
                <a:gd name="connsiteY0" fmla="*/ 0 h 388436"/>
                <a:gd name="connsiteX1" fmla="*/ 2445137 w 2445137"/>
                <a:gd name="connsiteY1" fmla="*/ 0 h 388436"/>
                <a:gd name="connsiteX2" fmla="*/ 2445137 w 2445137"/>
                <a:gd name="connsiteY2" fmla="*/ 388436 h 388436"/>
                <a:gd name="connsiteX3" fmla="*/ 0 w 2445137"/>
                <a:gd name="connsiteY3" fmla="*/ 388436 h 388436"/>
                <a:gd name="connsiteX4" fmla="*/ 0 w 2445137"/>
                <a:gd name="connsiteY4" fmla="*/ 0 h 38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5137" h="388436">
                  <a:moveTo>
                    <a:pt x="0" y="0"/>
                  </a:moveTo>
                  <a:lnTo>
                    <a:pt x="2445137" y="0"/>
                  </a:lnTo>
                  <a:lnTo>
                    <a:pt x="2445137" y="388436"/>
                  </a:lnTo>
                  <a:lnTo>
                    <a:pt x="0" y="38843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rgbClr val="0F4520"/>
                  </a:solidFill>
                </a:rPr>
                <a:t>For a given recipe:</a:t>
              </a:r>
              <a:endParaRPr lang="en-US" sz="1600" kern="1200" dirty="0">
                <a:solidFill>
                  <a:srgbClr val="0F4520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132767" y="5882590"/>
              <a:ext cx="3514770" cy="340155"/>
            </a:xfrm>
            <a:custGeom>
              <a:avLst/>
              <a:gdLst>
                <a:gd name="connsiteX0" fmla="*/ 0 w 3082113"/>
                <a:gd name="connsiteY0" fmla="*/ 0 h 340155"/>
                <a:gd name="connsiteX1" fmla="*/ 3082113 w 3082113"/>
                <a:gd name="connsiteY1" fmla="*/ 0 h 340155"/>
                <a:gd name="connsiteX2" fmla="*/ 3082113 w 3082113"/>
                <a:gd name="connsiteY2" fmla="*/ 340155 h 340155"/>
                <a:gd name="connsiteX3" fmla="*/ 0 w 3082113"/>
                <a:gd name="connsiteY3" fmla="*/ 340155 h 340155"/>
                <a:gd name="connsiteX4" fmla="*/ 0 w 3082113"/>
                <a:gd name="connsiteY4" fmla="*/ 0 h 34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2113" h="340155">
                  <a:moveTo>
                    <a:pt x="0" y="0"/>
                  </a:moveTo>
                  <a:lnTo>
                    <a:pt x="3082113" y="0"/>
                  </a:lnTo>
                  <a:lnTo>
                    <a:pt x="3082113" y="340155"/>
                  </a:lnTo>
                  <a:lnTo>
                    <a:pt x="0" y="34015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rgbClr val="0F4520"/>
                  </a:solidFill>
                </a:rPr>
                <a:t>what are other similar recipes?</a:t>
              </a:r>
              <a:endParaRPr lang="en-US" sz="1600" kern="1200" dirty="0">
                <a:solidFill>
                  <a:srgbClr val="0F4520"/>
                </a:solidFill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136401" y="6376039"/>
              <a:ext cx="3511136" cy="306317"/>
            </a:xfrm>
            <a:custGeom>
              <a:avLst/>
              <a:gdLst>
                <a:gd name="connsiteX0" fmla="*/ 0 w 3229670"/>
                <a:gd name="connsiteY0" fmla="*/ 0 h 306317"/>
                <a:gd name="connsiteX1" fmla="*/ 3229670 w 3229670"/>
                <a:gd name="connsiteY1" fmla="*/ 0 h 306317"/>
                <a:gd name="connsiteX2" fmla="*/ 3229670 w 3229670"/>
                <a:gd name="connsiteY2" fmla="*/ 306317 h 306317"/>
                <a:gd name="connsiteX3" fmla="*/ 0 w 3229670"/>
                <a:gd name="connsiteY3" fmla="*/ 306317 h 306317"/>
                <a:gd name="connsiteX4" fmla="*/ 0 w 3229670"/>
                <a:gd name="connsiteY4" fmla="*/ 0 h 30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9670" h="306317">
                  <a:moveTo>
                    <a:pt x="0" y="0"/>
                  </a:moveTo>
                  <a:lnTo>
                    <a:pt x="3229670" y="0"/>
                  </a:lnTo>
                  <a:lnTo>
                    <a:pt x="3229670" y="306317"/>
                  </a:lnTo>
                  <a:lnTo>
                    <a:pt x="0" y="30631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BFBFBF"/>
              </a:solidFill>
            </a:ln>
            <a:effectLst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rgbClr val="0F4520"/>
                  </a:solidFill>
                </a:rPr>
                <a:t>what are other recipes’ “difficulty” class?</a:t>
              </a:r>
              <a:endParaRPr lang="en-US" sz="1600" kern="1200" dirty="0">
                <a:solidFill>
                  <a:srgbClr val="0F452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05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0401" r="7112" b="9679"/>
          <a:stretch/>
        </p:blipFill>
        <p:spPr>
          <a:xfrm>
            <a:off x="438454" y="2725064"/>
            <a:ext cx="5484173" cy="1947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topic-modeling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9478" y="2587448"/>
            <a:ext cx="161023" cy="2085288"/>
          </a:xfrm>
          <a:prstGeom prst="rect">
            <a:avLst/>
          </a:prstGeom>
          <a:noFill/>
          <a:ln>
            <a:solidFill>
              <a:srgbClr val="0F45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61413" y="2587447"/>
            <a:ext cx="151214" cy="2085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152000" y="2587626"/>
            <a:ext cx="161023" cy="20852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5400000">
            <a:off x="4451235" y="-236540"/>
            <a:ext cx="308749" cy="83943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94555" r="-25" b="9679"/>
          <a:stretch/>
        </p:blipFill>
        <p:spPr>
          <a:xfrm>
            <a:off x="8595240" y="2725242"/>
            <a:ext cx="480014" cy="194767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rot="16200000">
            <a:off x="-621605" y="3385472"/>
            <a:ext cx="175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Example Recipes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58423" y="4747631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LDA_ingredient</a:t>
            </a:r>
            <a:r>
              <a:rPr lang="en-US" dirty="0" smtClean="0"/>
              <a:t> </a:t>
            </a:r>
            <a:r>
              <a:rPr lang="en-US" dirty="0" smtClean="0"/>
              <a:t>Topics</a:t>
            </a:r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902627" y="2745066"/>
            <a:ext cx="3053880" cy="170046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950" dirty="0" smtClean="0"/>
              <a:t>0  </a:t>
            </a:r>
            <a:r>
              <a:rPr lang="mr-IN" sz="950" dirty="0" smtClean="0"/>
              <a:t>Chilli con carne</a:t>
            </a:r>
            <a:endParaRPr lang="en-US" sz="950" dirty="0" smtClean="0"/>
          </a:p>
          <a:p>
            <a:r>
              <a:rPr lang="en-US" sz="950" dirty="0" smtClean="0"/>
              <a:t>1  </a:t>
            </a:r>
            <a:r>
              <a:rPr lang="mr-IN" sz="950" dirty="0" smtClean="0"/>
              <a:t>Ultimate chocolate cake</a:t>
            </a:r>
          </a:p>
          <a:p>
            <a:r>
              <a:rPr lang="en-US" sz="950" dirty="0" smtClean="0"/>
              <a:t>2  </a:t>
            </a:r>
            <a:r>
              <a:rPr lang="mr-IN" sz="950" dirty="0" smtClean="0"/>
              <a:t>Chicken &amp; chorizo jambalaya</a:t>
            </a:r>
          </a:p>
          <a:p>
            <a:r>
              <a:rPr lang="en-US" sz="950" dirty="0" smtClean="0"/>
              <a:t>3  </a:t>
            </a:r>
            <a:r>
              <a:rPr lang="mr-IN" sz="950" dirty="0" smtClean="0"/>
              <a:t>Chicken biryani</a:t>
            </a:r>
          </a:p>
          <a:p>
            <a:r>
              <a:rPr lang="en-US" sz="950" dirty="0" smtClean="0"/>
              <a:t>4  </a:t>
            </a:r>
            <a:r>
              <a:rPr lang="mr-IN" sz="950" dirty="0" smtClean="0"/>
              <a:t>Chocolate brownie cake</a:t>
            </a:r>
          </a:p>
          <a:p>
            <a:r>
              <a:rPr lang="en-US" sz="950" dirty="0" smtClean="0"/>
              <a:t>5  </a:t>
            </a:r>
            <a:r>
              <a:rPr lang="mr-IN" sz="950" dirty="0" smtClean="0"/>
              <a:t>Chocolate marble cake</a:t>
            </a:r>
          </a:p>
          <a:p>
            <a:r>
              <a:rPr lang="en-US" sz="950" dirty="0" smtClean="0"/>
              <a:t>6  </a:t>
            </a:r>
            <a:r>
              <a:rPr lang="mr-IN" sz="950" dirty="0" smtClean="0"/>
              <a:t>Lemon &amp; rosemary crusted fish fillets</a:t>
            </a:r>
          </a:p>
          <a:p>
            <a:r>
              <a:rPr lang="en-US" sz="950" dirty="0" smtClean="0"/>
              <a:t>7  </a:t>
            </a:r>
            <a:r>
              <a:rPr lang="mr-IN" sz="950" dirty="0" smtClean="0"/>
              <a:t>Pulled pork with Mexican almond mole sauce</a:t>
            </a:r>
          </a:p>
          <a:p>
            <a:r>
              <a:rPr lang="en-US" sz="950" dirty="0" smtClean="0"/>
              <a:t>8  </a:t>
            </a:r>
            <a:r>
              <a:rPr lang="mr-IN" sz="950" dirty="0" smtClean="0"/>
              <a:t>Pork with apple &amp; frizzled sage</a:t>
            </a:r>
          </a:p>
          <a:p>
            <a:r>
              <a:rPr lang="en-US" sz="950" dirty="0" smtClean="0"/>
              <a:t>9  </a:t>
            </a:r>
            <a:r>
              <a:rPr lang="mr-IN" sz="950" dirty="0" smtClean="0"/>
              <a:t>Christmas ham with sticky ginger glaze</a:t>
            </a:r>
          </a:p>
          <a:p>
            <a:r>
              <a:rPr lang="en-US" sz="950" dirty="0" smtClean="0"/>
              <a:t>10 </a:t>
            </a:r>
            <a:r>
              <a:rPr lang="mr-IN" sz="950" dirty="0" smtClean="0"/>
              <a:t>Double chocolate eclairs</a:t>
            </a:r>
            <a:endParaRPr lang="mr-IN" sz="950" dirty="0"/>
          </a:p>
        </p:txBody>
      </p:sp>
    </p:spTree>
    <p:extLst>
      <p:ext uri="{BB962C8B-B14F-4D97-AF65-F5344CB8AC3E}">
        <p14:creationId xmlns:p14="http://schemas.microsoft.com/office/powerpoint/2010/main" val="341147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topic-modeling</a:t>
            </a:r>
            <a:endParaRPr lang="en-US" dirty="0"/>
          </a:p>
        </p:txBody>
      </p:sp>
      <p:pic>
        <p:nvPicPr>
          <p:cNvPr id="30" name="LDAvis_method_try1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2842" y="1600200"/>
            <a:ext cx="7074816" cy="5108992"/>
          </a:xfrm>
        </p:spPr>
      </p:pic>
    </p:spTree>
    <p:extLst>
      <p:ext uri="{BB962C8B-B14F-4D97-AF65-F5344CB8AC3E}">
        <p14:creationId xmlns:p14="http://schemas.microsoft.com/office/powerpoint/2010/main" val="16112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outcomes on hold-out data: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63911" y="2527739"/>
            <a:ext cx="2864675" cy="2815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46" y="1975628"/>
            <a:ext cx="4105548" cy="403521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2052504" y="179918"/>
            <a:ext cx="2052504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smtClean="0"/>
              <a:t>Model: </a:t>
            </a:r>
            <a:r>
              <a:rPr lang="de-DE" sz="1100" dirty="0" err="1" smtClean="0"/>
              <a:t>Logistic_Regression</a:t>
            </a:r>
            <a:endParaRPr lang="de-DE" sz="1100" dirty="0" smtClean="0"/>
          </a:p>
          <a:p>
            <a:r>
              <a:rPr lang="de-DE" sz="1100" dirty="0" err="1" smtClean="0"/>
              <a:t>AUC_test</a:t>
            </a:r>
            <a:r>
              <a:rPr lang="de-DE" sz="1100" dirty="0" smtClean="0"/>
              <a:t>:   0.80</a:t>
            </a:r>
          </a:p>
          <a:p>
            <a:r>
              <a:rPr lang="de-DE" sz="1100" dirty="0" err="1" smtClean="0"/>
              <a:t>AUC_holdout</a:t>
            </a:r>
            <a:r>
              <a:rPr lang="de-DE" sz="1100" dirty="0" smtClean="0"/>
              <a:t>:   0.86</a:t>
            </a:r>
          </a:p>
          <a:p>
            <a:endParaRPr lang="de-DE" sz="1100" dirty="0" smtClean="0"/>
          </a:p>
          <a:p>
            <a:r>
              <a:rPr lang="de-DE" sz="1100" dirty="0" smtClean="0"/>
              <a:t>Model: </a:t>
            </a:r>
            <a:r>
              <a:rPr lang="de-DE" sz="1100" dirty="0" err="1" smtClean="0"/>
              <a:t>RandomForest</a:t>
            </a:r>
            <a:endParaRPr lang="de-DE" sz="1100" dirty="0" smtClean="0"/>
          </a:p>
          <a:p>
            <a:r>
              <a:rPr lang="de-DE" sz="1100" dirty="0" err="1" smtClean="0"/>
              <a:t>AUC_test</a:t>
            </a:r>
            <a:r>
              <a:rPr lang="de-DE" sz="1100" dirty="0" smtClean="0"/>
              <a:t>:   0.82</a:t>
            </a:r>
          </a:p>
          <a:p>
            <a:r>
              <a:rPr lang="de-DE" sz="1100" dirty="0" err="1" smtClean="0"/>
              <a:t>AUC_holdout</a:t>
            </a:r>
            <a:r>
              <a:rPr lang="de-DE" sz="1100" dirty="0" smtClean="0"/>
              <a:t>:   0.85</a:t>
            </a:r>
          </a:p>
          <a:p>
            <a:endParaRPr lang="de-DE" sz="1100" dirty="0" smtClean="0"/>
          </a:p>
          <a:p>
            <a:r>
              <a:rPr lang="de-DE" sz="1100" dirty="0" smtClean="0"/>
              <a:t>Model: </a:t>
            </a:r>
            <a:r>
              <a:rPr lang="de-DE" sz="1100" dirty="0" err="1" smtClean="0"/>
              <a:t>gradboostedTrees</a:t>
            </a:r>
            <a:endParaRPr lang="de-DE" sz="1100" dirty="0" smtClean="0"/>
          </a:p>
          <a:p>
            <a:r>
              <a:rPr lang="de-DE" sz="1100" dirty="0" err="1" smtClean="0"/>
              <a:t>AUC_test</a:t>
            </a:r>
            <a:r>
              <a:rPr lang="de-DE" sz="1100" dirty="0" smtClean="0"/>
              <a:t>:   0.84</a:t>
            </a:r>
          </a:p>
          <a:p>
            <a:r>
              <a:rPr lang="de-DE" sz="1100" dirty="0" err="1" smtClean="0"/>
              <a:t>AUC_holdout</a:t>
            </a:r>
            <a:r>
              <a:rPr lang="de-DE" sz="1100" dirty="0" smtClean="0"/>
              <a:t>:   0.86</a:t>
            </a:r>
            <a:endParaRPr lang="de-DE" sz="11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4338994" y="1872841"/>
            <a:ext cx="4038462" cy="4266497"/>
            <a:chOff x="4338994" y="1872841"/>
            <a:chExt cx="4038462" cy="426649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t="7954" r="12874"/>
            <a:stretch/>
          </p:blipFill>
          <p:spPr>
            <a:xfrm>
              <a:off x="4338994" y="1872841"/>
              <a:ext cx="4038462" cy="4266497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4832525" y="2187659"/>
              <a:ext cx="3282348" cy="3276707"/>
              <a:chOff x="4832525" y="2187659"/>
              <a:chExt cx="3282348" cy="327670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4855017" y="2254216"/>
                <a:ext cx="1475156" cy="1422138"/>
                <a:chOff x="4855017" y="2254216"/>
                <a:chExt cx="1475156" cy="1422138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211" t="13124" r="74834" b="70530"/>
                <a:stretch/>
              </p:blipFill>
              <p:spPr>
                <a:xfrm>
                  <a:off x="4855017" y="2254216"/>
                  <a:ext cx="1475156" cy="1422138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5328791" y="2806697"/>
                  <a:ext cx="50626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 smtClean="0">
                      <a:solidFill>
                        <a:schemeClr val="bg1"/>
                      </a:solidFill>
                    </a:rPr>
                    <a:t>0.853</a:t>
                  </a:r>
                  <a:endParaRPr lang="en-US" sz="105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6556631" y="3916218"/>
                <a:ext cx="1558242" cy="1532250"/>
                <a:chOff x="6556631" y="3916218"/>
                <a:chExt cx="1558242" cy="1532250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rcRect l="66425" t="70094" r="16542" b="13159"/>
                <a:stretch/>
              </p:blipFill>
              <p:spPr>
                <a:xfrm>
                  <a:off x="6556631" y="3916218"/>
                  <a:ext cx="1558242" cy="1532250"/>
                </a:xfrm>
                <a:prstGeom prst="rect">
                  <a:avLst/>
                </a:prstGeom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7091765" y="4578476"/>
                  <a:ext cx="492443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 smtClean="0">
                      <a:solidFill>
                        <a:srgbClr val="FFFFFF"/>
                      </a:solidFill>
                    </a:rPr>
                    <a:t>0.875</a:t>
                  </a:r>
                  <a:endParaRPr lang="en-US" sz="1050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6545958" y="2187659"/>
                <a:ext cx="1536896" cy="1548148"/>
                <a:chOff x="6545958" y="2187659"/>
                <a:chExt cx="1536896" cy="1548148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330" t="69316" r="73710" b="12592"/>
                <a:stretch/>
              </p:blipFill>
              <p:spPr>
                <a:xfrm>
                  <a:off x="6545958" y="2187659"/>
                  <a:ext cx="1536896" cy="1548148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7078941" y="2806697"/>
                  <a:ext cx="50526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 smtClean="0"/>
                    <a:t>0.147</a:t>
                  </a:r>
                  <a:endParaRPr lang="en-US" sz="1050" dirty="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4832525" y="3916218"/>
                <a:ext cx="1536896" cy="1548148"/>
                <a:chOff x="4832525" y="3916218"/>
                <a:chExt cx="1536896" cy="1548148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330" t="69316" r="73710" b="12592"/>
                <a:stretch/>
              </p:blipFill>
              <p:spPr>
                <a:xfrm>
                  <a:off x="4832525" y="3916218"/>
                  <a:ext cx="1536896" cy="1548148"/>
                </a:xfrm>
                <a:prstGeom prst="rect">
                  <a:avLst/>
                </a:prstGeom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5342610" y="4578476"/>
                  <a:ext cx="492443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 smtClean="0"/>
                    <a:t>0.125</a:t>
                  </a:r>
                  <a:endParaRPr lang="en-US" sz="105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9710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Spectrum">
      <a:majorFont>
        <a:latin typeface="Corbel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xecutiv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Spectrum">
      <a:majorFont>
        <a:latin typeface="Corbel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Executiv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Spectrum">
      <a:majorFont>
        <a:latin typeface="Corbel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Executiv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Spectrum">
      <a:majorFont>
        <a:latin typeface="Corbel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8620</TotalTime>
  <Words>936</Words>
  <Application>Microsoft Macintosh PowerPoint</Application>
  <PresentationFormat>On-screen Show (4:3)</PresentationFormat>
  <Paragraphs>164</Paragraphs>
  <Slides>12</Slides>
  <Notes>11</Notes>
  <HiddenSlides>0</HiddenSlides>
  <MMClips>2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Executive</vt:lpstr>
      <vt:lpstr>1_Executive</vt:lpstr>
      <vt:lpstr>3_Executive</vt:lpstr>
      <vt:lpstr>4_Executive</vt:lpstr>
      <vt:lpstr>Menu Helper</vt:lpstr>
      <vt:lpstr>T’is the season to be jolly… </vt:lpstr>
      <vt:lpstr>T’is the season to be jolly… </vt:lpstr>
      <vt:lpstr>PowerPoint Presentation</vt:lpstr>
      <vt:lpstr>Not all recipes  are created equal</vt:lpstr>
      <vt:lpstr>Steps to creating a  recipe-difficulty-tagger</vt:lpstr>
      <vt:lpstr>LDA topic-modeling</vt:lpstr>
      <vt:lpstr>LDA topic-modeling</vt:lpstr>
      <vt:lpstr>Classification outcomes on hold-out data:</vt:lpstr>
      <vt:lpstr>Menu Helper </vt:lpstr>
      <vt:lpstr>Conclusion / Extensions</vt:lpstr>
      <vt:lpstr>Menu Helper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Planner Helper</dc:title>
  <dc:subject/>
  <dc:creator>Heng-Ru May Tan</dc:creator>
  <cp:keywords/>
  <dc:description/>
  <cp:lastModifiedBy>Heng-Ru May Tan</cp:lastModifiedBy>
  <cp:revision>246</cp:revision>
  <dcterms:created xsi:type="dcterms:W3CDTF">2016-12-07T01:57:39Z</dcterms:created>
  <dcterms:modified xsi:type="dcterms:W3CDTF">2016-12-13T14:07:03Z</dcterms:modified>
  <cp:category/>
</cp:coreProperties>
</file>